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media/image24.svg" ContentType="image/svg+xml"/>
  <Override PartName="/ppt/media/image26.svg" ContentType="image/svg+xml"/>
  <Override PartName="/ppt/media/image5.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handoutMasterIdLst>
    <p:handoutMasterId r:id="rId30"/>
  </p:handoutMasterIdLst>
  <p:sldIdLst>
    <p:sldId id="256" r:id="rId3"/>
    <p:sldId id="257" r:id="rId4"/>
    <p:sldId id="258" r:id="rId5"/>
    <p:sldId id="303" r:id="rId6"/>
    <p:sldId id="260" r:id="rId7"/>
    <p:sldId id="261" r:id="rId8"/>
    <p:sldId id="302"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95" r:id="rId22"/>
    <p:sldId id="279" r:id="rId23"/>
    <p:sldId id="287" r:id="rId24"/>
    <p:sldId id="288" r:id="rId25"/>
    <p:sldId id="281" r:id="rId26"/>
    <p:sldId id="282" r:id="rId27"/>
    <p:sldId id="286" r:id="rId28"/>
  </p:sldIdLst>
  <p:sldSz cx="18288000" cy="10287000"/>
  <p:notesSz cx="6858000" cy="9144000"/>
  <p:embeddedFontLst>
    <p:embeddedFont>
      <p:font typeface="Arimo Bold" panose="020B0704020202020204"/>
      <p:bold r:id="rId34"/>
    </p:embeddedFont>
    <p:embeddedFont>
      <p:font typeface="Calibri" panose="020F0502020204030204" charset="0"/>
      <p:regular r:id="rId35"/>
      <p:bold r:id="rId36"/>
      <p:italic r:id="rId37"/>
      <p:boldItalic r:id="rId38"/>
    </p:embeddedFont>
    <p:embeddedFont>
      <p:font typeface="微软雅黑" panose="020B0503020204020204" charset="-122"/>
      <p:regular r:id="rId39"/>
    </p:embeddedFont>
    <p:embeddedFont>
      <p:font typeface="等线" panose="02010600030101010101" charset="-122"/>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font" Target="fonts/font7.fntdata"/><Relationship Id="rId4" Type="http://schemas.openxmlformats.org/officeDocument/2006/relationships/slide" Target="slides/slide2.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notesMaster" Target="notesMasters/notesMaster1.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xml"/><Relationship Id="rId2" Type="http://schemas.openxmlformats.org/officeDocument/2006/relationships/image" Target="../media/image7.png"/><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xml"/><Relationship Id="rId2" Type="http://schemas.openxmlformats.org/officeDocument/2006/relationships/image" Target="../media/image7.png"/><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xml"/><Relationship Id="rId2" Type="http://schemas.openxmlformats.org/officeDocument/2006/relationships/image" Target="../media/image7.png"/><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8.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0.xml"/><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1.xml"/><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2.xml"/><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xml"/><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xml"/><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image" Target="../media/image30.png"/><Relationship Id="rId7" Type="http://schemas.openxmlformats.org/officeDocument/2006/relationships/tags" Target="../tags/tag17.xml"/><Relationship Id="rId6" Type="http://schemas.openxmlformats.org/officeDocument/2006/relationships/image" Target="../media/image29.png"/><Relationship Id="rId5" Type="http://schemas.openxmlformats.org/officeDocument/2006/relationships/tags" Target="../tags/tag16.xml"/><Relationship Id="rId4" Type="http://schemas.openxmlformats.org/officeDocument/2006/relationships/image" Target="../media/image28.png"/><Relationship Id="rId3" Type="http://schemas.openxmlformats.org/officeDocument/2006/relationships/tags" Target="../tags/tag15.xml"/><Relationship Id="rId2" Type="http://schemas.openxmlformats.org/officeDocument/2006/relationships/image" Target="../media/image7.png"/><Relationship Id="rId10" Type="http://schemas.openxmlformats.org/officeDocument/2006/relationships/slideLayout" Target="../slideLayouts/slideLayout7.xml"/><Relationship Id="rId1"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xml"/><Relationship Id="rId1" Type="http://schemas.openxmlformats.org/officeDocument/2006/relationships/image" Target="../media/image31.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4.xml"/><Relationship Id="rId1"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3.jpeg"/><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jpeg"/><Relationship Id="rId2" Type="http://schemas.openxmlformats.org/officeDocument/2006/relationships/image" Target="../media/image5.sv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5.sv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3.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5.sv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18288000" cy="10287000"/>
            <a:chOff x="0" y="0"/>
            <a:chExt cx="26707220" cy="15022811"/>
          </a:xfrm>
        </p:grpSpPr>
        <p:sp>
          <p:nvSpPr>
            <p:cNvPr id="3" name="Freeform 3"/>
            <p:cNvSpPr/>
            <p:nvPr/>
          </p:nvSpPr>
          <p:spPr>
            <a:xfrm>
              <a:off x="0" y="0"/>
              <a:ext cx="26707219" cy="15022874"/>
            </a:xfrm>
            <a:custGeom>
              <a:avLst/>
              <a:gdLst/>
              <a:ahLst/>
              <a:cxnLst/>
              <a:rect l="l" t="t" r="r" b="b"/>
              <a:pathLst>
                <a:path w="26707219" h="15022874">
                  <a:moveTo>
                    <a:pt x="0" y="0"/>
                  </a:moveTo>
                  <a:lnTo>
                    <a:pt x="26707219" y="0"/>
                  </a:lnTo>
                  <a:lnTo>
                    <a:pt x="26707219" y="15022874"/>
                  </a:lnTo>
                  <a:lnTo>
                    <a:pt x="0" y="15022874"/>
                  </a:lnTo>
                </a:path>
              </a:pathLst>
            </a:custGeom>
            <a:blipFill>
              <a:blip r:embed="rId1">
                <a:alphaModFix amt="57000"/>
              </a:blip>
              <a:stretch>
                <a:fillRect l="-12222" t="-10179" r="-747" b="-23877"/>
              </a:stretch>
            </a:blipFill>
          </p:spPr>
        </p:sp>
      </p:grpSp>
      <p:grpSp>
        <p:nvGrpSpPr>
          <p:cNvPr id="4" name="Group 4"/>
          <p:cNvGrpSpPr/>
          <p:nvPr/>
        </p:nvGrpSpPr>
        <p:grpSpPr>
          <a:xfrm rot="0">
            <a:off x="4894788" y="0"/>
            <a:ext cx="13393212" cy="10287000"/>
            <a:chOff x="0" y="0"/>
            <a:chExt cx="19559026" cy="15022811"/>
          </a:xfrm>
        </p:grpSpPr>
        <p:sp>
          <p:nvSpPr>
            <p:cNvPr id="5" name="Freeform 5"/>
            <p:cNvSpPr/>
            <p:nvPr/>
          </p:nvSpPr>
          <p:spPr>
            <a:xfrm>
              <a:off x="0" y="0"/>
              <a:ext cx="19559026" cy="15022874"/>
            </a:xfrm>
            <a:custGeom>
              <a:avLst/>
              <a:gdLst/>
              <a:ahLst/>
              <a:cxnLst/>
              <a:rect l="l" t="t" r="r" b="b"/>
              <a:pathLst>
                <a:path w="19559026" h="15022874">
                  <a:moveTo>
                    <a:pt x="0" y="0"/>
                  </a:moveTo>
                  <a:lnTo>
                    <a:pt x="19559026" y="0"/>
                  </a:lnTo>
                  <a:lnTo>
                    <a:pt x="19559026" y="15022874"/>
                  </a:lnTo>
                  <a:lnTo>
                    <a:pt x="0" y="15022874"/>
                  </a:lnTo>
                </a:path>
              </a:pathLst>
            </a:custGeom>
            <a:blipFill>
              <a:blip r:embed="rId1"/>
              <a:stretch>
                <a:fillRect l="-48763" t="-10049" r="-5239" b="-23787"/>
              </a:stretch>
            </a:blipFill>
          </p:spPr>
        </p:sp>
      </p:grpSp>
      <p:grpSp>
        <p:nvGrpSpPr>
          <p:cNvPr id="6" name="Group 6"/>
          <p:cNvGrpSpPr/>
          <p:nvPr/>
        </p:nvGrpSpPr>
        <p:grpSpPr>
          <a:xfrm rot="0">
            <a:off x="0" y="2326636"/>
            <a:ext cx="18288000" cy="5709184"/>
            <a:chOff x="0" y="0"/>
            <a:chExt cx="4816593" cy="1503653"/>
          </a:xfrm>
        </p:grpSpPr>
        <p:sp>
          <p:nvSpPr>
            <p:cNvPr id="7" name="Freeform 7"/>
            <p:cNvSpPr/>
            <p:nvPr/>
          </p:nvSpPr>
          <p:spPr>
            <a:xfrm>
              <a:off x="0" y="0"/>
              <a:ext cx="4816592" cy="1503653"/>
            </a:xfrm>
            <a:custGeom>
              <a:avLst/>
              <a:gdLst/>
              <a:ahLst/>
              <a:cxnLst/>
              <a:rect l="l" t="t" r="r" b="b"/>
              <a:pathLst>
                <a:path w="4816592" h="1503653">
                  <a:moveTo>
                    <a:pt x="0" y="0"/>
                  </a:moveTo>
                  <a:lnTo>
                    <a:pt x="4816592" y="0"/>
                  </a:lnTo>
                  <a:lnTo>
                    <a:pt x="4816592" y="1503653"/>
                  </a:lnTo>
                  <a:lnTo>
                    <a:pt x="0" y="1503653"/>
                  </a:lnTo>
                  <a:close/>
                </a:path>
              </a:pathLst>
            </a:custGeom>
            <a:solidFill>
              <a:srgbClr val="FFFFFF">
                <a:alpha val="74902"/>
              </a:srgbClr>
            </a:solidFill>
          </p:spPr>
        </p:sp>
        <p:sp>
          <p:nvSpPr>
            <p:cNvPr id="8" name="TextBox 8"/>
            <p:cNvSpPr txBox="1"/>
            <p:nvPr/>
          </p:nvSpPr>
          <p:spPr>
            <a:xfrm>
              <a:off x="0" y="-38100"/>
              <a:ext cx="4816593" cy="1541753"/>
            </a:xfrm>
            <a:prstGeom prst="rect">
              <a:avLst/>
            </a:prstGeom>
          </p:spPr>
          <p:txBody>
            <a:bodyPr lIns="50800" tIns="50800" rIns="50800" bIns="50800" rtlCol="0" anchor="ctr"/>
            <a:lstStyle/>
            <a:p>
              <a:pPr algn="ctr">
                <a:lnSpc>
                  <a:spcPts val="2660"/>
                </a:lnSpc>
                <a:spcBef>
                  <a:spcPct val="0"/>
                </a:spcBef>
              </a:pPr>
            </a:p>
          </p:txBody>
        </p:sp>
      </p:grpSp>
      <p:grpSp>
        <p:nvGrpSpPr>
          <p:cNvPr id="9" name="Group 9"/>
          <p:cNvGrpSpPr/>
          <p:nvPr/>
        </p:nvGrpSpPr>
        <p:grpSpPr>
          <a:xfrm rot="0">
            <a:off x="15886110" y="8699860"/>
            <a:ext cx="3047758" cy="558440"/>
            <a:chOff x="0" y="0"/>
            <a:chExt cx="4063677" cy="744587"/>
          </a:xfrm>
        </p:grpSpPr>
        <p:grpSp>
          <p:nvGrpSpPr>
            <p:cNvPr id="10" name="Group 10"/>
            <p:cNvGrpSpPr/>
            <p:nvPr/>
          </p:nvGrpSpPr>
          <p:grpSpPr>
            <a:xfrm rot="0">
              <a:off x="1631786" y="13232"/>
              <a:ext cx="90911" cy="9091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3" name="Group 13"/>
            <p:cNvGrpSpPr/>
            <p:nvPr/>
          </p:nvGrpSpPr>
          <p:grpSpPr>
            <a:xfrm rot="0">
              <a:off x="1398985" y="13232"/>
              <a:ext cx="90911" cy="9091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5" name="TextBox 15"/>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6" name="Group 16"/>
            <p:cNvGrpSpPr/>
            <p:nvPr/>
          </p:nvGrpSpPr>
          <p:grpSpPr>
            <a:xfrm rot="0">
              <a:off x="1864587" y="13232"/>
              <a:ext cx="90911" cy="9091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8" name="TextBox 18"/>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9" name="Group 19"/>
            <p:cNvGrpSpPr/>
            <p:nvPr/>
          </p:nvGrpSpPr>
          <p:grpSpPr>
            <a:xfrm rot="0">
              <a:off x="1631786" y="226713"/>
              <a:ext cx="90911" cy="90911"/>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1" name="TextBox 21"/>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22" name="Group 22"/>
            <p:cNvGrpSpPr/>
            <p:nvPr/>
          </p:nvGrpSpPr>
          <p:grpSpPr>
            <a:xfrm rot="0">
              <a:off x="1398985" y="226713"/>
              <a:ext cx="90911" cy="90911"/>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4" name="TextBox 24"/>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25" name="Group 25"/>
            <p:cNvGrpSpPr/>
            <p:nvPr/>
          </p:nvGrpSpPr>
          <p:grpSpPr>
            <a:xfrm rot="0">
              <a:off x="1864587" y="226713"/>
              <a:ext cx="90911" cy="90911"/>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7" name="TextBox 27"/>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28" name="Group 28"/>
            <p:cNvGrpSpPr/>
            <p:nvPr/>
          </p:nvGrpSpPr>
          <p:grpSpPr>
            <a:xfrm rot="0">
              <a:off x="1631786" y="440195"/>
              <a:ext cx="90911" cy="90911"/>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0" name="TextBox 30"/>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31" name="Group 31"/>
            <p:cNvGrpSpPr/>
            <p:nvPr/>
          </p:nvGrpSpPr>
          <p:grpSpPr>
            <a:xfrm rot="0">
              <a:off x="1398985" y="440195"/>
              <a:ext cx="90911" cy="90911"/>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3" name="TextBox 33"/>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34" name="Group 34"/>
            <p:cNvGrpSpPr/>
            <p:nvPr/>
          </p:nvGrpSpPr>
          <p:grpSpPr>
            <a:xfrm rot="0">
              <a:off x="1864587" y="440195"/>
              <a:ext cx="90911" cy="90911"/>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6" name="TextBox 36"/>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37" name="Group 37"/>
            <p:cNvGrpSpPr/>
            <p:nvPr/>
          </p:nvGrpSpPr>
          <p:grpSpPr>
            <a:xfrm rot="0">
              <a:off x="1631786" y="653676"/>
              <a:ext cx="90911" cy="90911"/>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9" name="TextBox 39"/>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40" name="Group 40"/>
            <p:cNvGrpSpPr/>
            <p:nvPr/>
          </p:nvGrpSpPr>
          <p:grpSpPr>
            <a:xfrm rot="0">
              <a:off x="1398985" y="653676"/>
              <a:ext cx="90911" cy="90911"/>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2" name="TextBox 42"/>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43" name="Group 43"/>
            <p:cNvGrpSpPr/>
            <p:nvPr/>
          </p:nvGrpSpPr>
          <p:grpSpPr>
            <a:xfrm rot="0">
              <a:off x="1864587" y="653676"/>
              <a:ext cx="90911" cy="90911"/>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5" name="TextBox 45"/>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46" name="Group 46"/>
            <p:cNvGrpSpPr/>
            <p:nvPr/>
          </p:nvGrpSpPr>
          <p:grpSpPr>
            <a:xfrm rot="0">
              <a:off x="232801" y="0"/>
              <a:ext cx="90911" cy="90911"/>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8" name="TextBox 48"/>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49" name="Group 49"/>
            <p:cNvGrpSpPr/>
            <p:nvPr/>
          </p:nvGrpSpPr>
          <p:grpSpPr>
            <a:xfrm rot="0">
              <a:off x="0" y="0"/>
              <a:ext cx="90911" cy="9091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1" name="TextBox 51"/>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52" name="Group 52"/>
            <p:cNvGrpSpPr/>
            <p:nvPr/>
          </p:nvGrpSpPr>
          <p:grpSpPr>
            <a:xfrm rot="0">
              <a:off x="698404" y="0"/>
              <a:ext cx="90911" cy="90911"/>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4" name="TextBox 54"/>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55" name="Group 55"/>
            <p:cNvGrpSpPr/>
            <p:nvPr/>
          </p:nvGrpSpPr>
          <p:grpSpPr>
            <a:xfrm rot="0">
              <a:off x="465603" y="0"/>
              <a:ext cx="90911" cy="90911"/>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7" name="TextBox 57"/>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58" name="Group 58"/>
            <p:cNvGrpSpPr/>
            <p:nvPr/>
          </p:nvGrpSpPr>
          <p:grpSpPr>
            <a:xfrm rot="0">
              <a:off x="1164007" y="0"/>
              <a:ext cx="90911" cy="90911"/>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0" name="TextBox 60"/>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61" name="Group 61"/>
            <p:cNvGrpSpPr/>
            <p:nvPr/>
          </p:nvGrpSpPr>
          <p:grpSpPr>
            <a:xfrm rot="0">
              <a:off x="931206" y="0"/>
              <a:ext cx="90911" cy="90911"/>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3" name="TextBox 63"/>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64" name="Group 64"/>
            <p:cNvGrpSpPr/>
            <p:nvPr/>
          </p:nvGrpSpPr>
          <p:grpSpPr>
            <a:xfrm rot="0">
              <a:off x="232801" y="213481"/>
              <a:ext cx="90911" cy="90911"/>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6" name="TextBox 66"/>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67" name="Group 67"/>
            <p:cNvGrpSpPr/>
            <p:nvPr/>
          </p:nvGrpSpPr>
          <p:grpSpPr>
            <a:xfrm rot="0">
              <a:off x="0" y="213481"/>
              <a:ext cx="90911" cy="90911"/>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9" name="TextBox 69"/>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70" name="Group 70"/>
            <p:cNvGrpSpPr/>
            <p:nvPr/>
          </p:nvGrpSpPr>
          <p:grpSpPr>
            <a:xfrm rot="0">
              <a:off x="698404" y="213481"/>
              <a:ext cx="90911" cy="90911"/>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2" name="TextBox 72"/>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73" name="Group 73"/>
            <p:cNvGrpSpPr/>
            <p:nvPr/>
          </p:nvGrpSpPr>
          <p:grpSpPr>
            <a:xfrm rot="0">
              <a:off x="465603" y="213481"/>
              <a:ext cx="90911" cy="90911"/>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5" name="TextBox 75"/>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76" name="Group 76"/>
            <p:cNvGrpSpPr/>
            <p:nvPr/>
          </p:nvGrpSpPr>
          <p:grpSpPr>
            <a:xfrm rot="0">
              <a:off x="1164007" y="213481"/>
              <a:ext cx="90911" cy="90911"/>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8" name="TextBox 78"/>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79" name="Group 79"/>
            <p:cNvGrpSpPr/>
            <p:nvPr/>
          </p:nvGrpSpPr>
          <p:grpSpPr>
            <a:xfrm rot="0">
              <a:off x="931206" y="213481"/>
              <a:ext cx="90911" cy="90911"/>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1" name="TextBox 81"/>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82" name="Group 82"/>
            <p:cNvGrpSpPr/>
            <p:nvPr/>
          </p:nvGrpSpPr>
          <p:grpSpPr>
            <a:xfrm rot="0">
              <a:off x="232801" y="426963"/>
              <a:ext cx="90911" cy="90911"/>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4" name="TextBox 84"/>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85" name="Group 85"/>
            <p:cNvGrpSpPr/>
            <p:nvPr/>
          </p:nvGrpSpPr>
          <p:grpSpPr>
            <a:xfrm rot="0">
              <a:off x="0" y="426963"/>
              <a:ext cx="90911" cy="90911"/>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7" name="TextBox 87"/>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88" name="Group 88"/>
            <p:cNvGrpSpPr/>
            <p:nvPr/>
          </p:nvGrpSpPr>
          <p:grpSpPr>
            <a:xfrm rot="0">
              <a:off x="698404" y="426963"/>
              <a:ext cx="90911" cy="90911"/>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0" name="TextBox 90"/>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91" name="Group 91"/>
            <p:cNvGrpSpPr/>
            <p:nvPr/>
          </p:nvGrpSpPr>
          <p:grpSpPr>
            <a:xfrm rot="0">
              <a:off x="465603" y="426963"/>
              <a:ext cx="90911" cy="90911"/>
              <a:chOff x="0" y="0"/>
              <a:chExt cx="812800" cy="812800"/>
            </a:xfrm>
          </p:grpSpPr>
          <p:sp>
            <p:nvSpPr>
              <p:cNvPr id="92" name="Freeform 9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3" name="TextBox 93"/>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94" name="Group 94"/>
            <p:cNvGrpSpPr/>
            <p:nvPr/>
          </p:nvGrpSpPr>
          <p:grpSpPr>
            <a:xfrm rot="0">
              <a:off x="1164007" y="426963"/>
              <a:ext cx="90911" cy="90911"/>
              <a:chOff x="0" y="0"/>
              <a:chExt cx="812800" cy="812800"/>
            </a:xfrm>
          </p:grpSpPr>
          <p:sp>
            <p:nvSpPr>
              <p:cNvPr id="95" name="Freeform 9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6" name="TextBox 96"/>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97" name="Group 97"/>
            <p:cNvGrpSpPr/>
            <p:nvPr/>
          </p:nvGrpSpPr>
          <p:grpSpPr>
            <a:xfrm rot="0">
              <a:off x="931206" y="426963"/>
              <a:ext cx="90911" cy="90911"/>
              <a:chOff x="0" y="0"/>
              <a:chExt cx="812800" cy="812800"/>
            </a:xfrm>
          </p:grpSpPr>
          <p:sp>
            <p:nvSpPr>
              <p:cNvPr id="98" name="Freeform 9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9" name="TextBox 99"/>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00" name="Group 100"/>
            <p:cNvGrpSpPr/>
            <p:nvPr/>
          </p:nvGrpSpPr>
          <p:grpSpPr>
            <a:xfrm rot="0">
              <a:off x="232801" y="640444"/>
              <a:ext cx="90911" cy="90911"/>
              <a:chOff x="0" y="0"/>
              <a:chExt cx="812800" cy="812800"/>
            </a:xfrm>
          </p:grpSpPr>
          <p:sp>
            <p:nvSpPr>
              <p:cNvPr id="101" name="Freeform 10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2" name="TextBox 102"/>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03" name="Group 103"/>
            <p:cNvGrpSpPr/>
            <p:nvPr/>
          </p:nvGrpSpPr>
          <p:grpSpPr>
            <a:xfrm rot="0">
              <a:off x="0" y="640444"/>
              <a:ext cx="90911" cy="90911"/>
              <a:chOff x="0" y="0"/>
              <a:chExt cx="812800" cy="812800"/>
            </a:xfrm>
          </p:grpSpPr>
          <p:sp>
            <p:nvSpPr>
              <p:cNvPr id="104" name="Freeform 10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5" name="TextBox 105"/>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06" name="Group 106"/>
            <p:cNvGrpSpPr/>
            <p:nvPr/>
          </p:nvGrpSpPr>
          <p:grpSpPr>
            <a:xfrm rot="0">
              <a:off x="698404" y="640444"/>
              <a:ext cx="90911" cy="90911"/>
              <a:chOff x="0" y="0"/>
              <a:chExt cx="812800" cy="812800"/>
            </a:xfrm>
          </p:grpSpPr>
          <p:sp>
            <p:nvSpPr>
              <p:cNvPr id="107" name="Freeform 10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8" name="TextBox 108"/>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09" name="Group 109"/>
            <p:cNvGrpSpPr/>
            <p:nvPr/>
          </p:nvGrpSpPr>
          <p:grpSpPr>
            <a:xfrm rot="0">
              <a:off x="465603" y="640444"/>
              <a:ext cx="90911" cy="90911"/>
              <a:chOff x="0" y="0"/>
              <a:chExt cx="812800" cy="812800"/>
            </a:xfrm>
          </p:grpSpPr>
          <p:sp>
            <p:nvSpPr>
              <p:cNvPr id="110" name="Freeform 1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1" name="TextBox 111"/>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12" name="Group 112"/>
            <p:cNvGrpSpPr/>
            <p:nvPr/>
          </p:nvGrpSpPr>
          <p:grpSpPr>
            <a:xfrm rot="0">
              <a:off x="1164007" y="640444"/>
              <a:ext cx="90911" cy="90911"/>
              <a:chOff x="0" y="0"/>
              <a:chExt cx="812800" cy="812800"/>
            </a:xfrm>
          </p:grpSpPr>
          <p:sp>
            <p:nvSpPr>
              <p:cNvPr id="113" name="Freeform 1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4" name="TextBox 114"/>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15" name="Group 115"/>
            <p:cNvGrpSpPr/>
            <p:nvPr/>
          </p:nvGrpSpPr>
          <p:grpSpPr>
            <a:xfrm rot="0">
              <a:off x="931206" y="640444"/>
              <a:ext cx="90911" cy="90911"/>
              <a:chOff x="0" y="0"/>
              <a:chExt cx="812800" cy="812800"/>
            </a:xfrm>
          </p:grpSpPr>
          <p:sp>
            <p:nvSpPr>
              <p:cNvPr id="116" name="Freeform 1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7" name="TextBox 117"/>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18" name="Group 118"/>
            <p:cNvGrpSpPr/>
            <p:nvPr/>
          </p:nvGrpSpPr>
          <p:grpSpPr>
            <a:xfrm rot="0">
              <a:off x="3739965" y="13232"/>
              <a:ext cx="90911" cy="90911"/>
              <a:chOff x="0" y="0"/>
              <a:chExt cx="812800" cy="812800"/>
            </a:xfrm>
          </p:grpSpPr>
          <p:sp>
            <p:nvSpPr>
              <p:cNvPr id="119" name="Freeform 1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0" name="TextBox 120"/>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21" name="Group 121"/>
            <p:cNvGrpSpPr/>
            <p:nvPr/>
          </p:nvGrpSpPr>
          <p:grpSpPr>
            <a:xfrm rot="0">
              <a:off x="3507164" y="13232"/>
              <a:ext cx="90911" cy="90911"/>
              <a:chOff x="0" y="0"/>
              <a:chExt cx="812800" cy="812800"/>
            </a:xfrm>
          </p:grpSpPr>
          <p:sp>
            <p:nvSpPr>
              <p:cNvPr id="122" name="Freeform 1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3" name="TextBox 123"/>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24" name="Group 124"/>
            <p:cNvGrpSpPr/>
            <p:nvPr/>
          </p:nvGrpSpPr>
          <p:grpSpPr>
            <a:xfrm rot="0">
              <a:off x="3972766" y="13232"/>
              <a:ext cx="90911" cy="90911"/>
              <a:chOff x="0" y="0"/>
              <a:chExt cx="812800" cy="812800"/>
            </a:xfrm>
          </p:grpSpPr>
          <p:sp>
            <p:nvSpPr>
              <p:cNvPr id="125" name="Freeform 1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6" name="TextBox 126"/>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27" name="Group 127"/>
            <p:cNvGrpSpPr/>
            <p:nvPr/>
          </p:nvGrpSpPr>
          <p:grpSpPr>
            <a:xfrm rot="0">
              <a:off x="3739965" y="226713"/>
              <a:ext cx="90911" cy="90911"/>
              <a:chOff x="0" y="0"/>
              <a:chExt cx="812800" cy="812800"/>
            </a:xfrm>
          </p:grpSpPr>
          <p:sp>
            <p:nvSpPr>
              <p:cNvPr id="128" name="Freeform 1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9" name="TextBox 129"/>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30" name="Group 130"/>
            <p:cNvGrpSpPr/>
            <p:nvPr/>
          </p:nvGrpSpPr>
          <p:grpSpPr>
            <a:xfrm rot="0">
              <a:off x="3507164" y="226713"/>
              <a:ext cx="90911" cy="90911"/>
              <a:chOff x="0" y="0"/>
              <a:chExt cx="812800" cy="812800"/>
            </a:xfrm>
          </p:grpSpPr>
          <p:sp>
            <p:nvSpPr>
              <p:cNvPr id="131" name="Freeform 1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32" name="TextBox 132"/>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33" name="Group 133"/>
            <p:cNvGrpSpPr/>
            <p:nvPr/>
          </p:nvGrpSpPr>
          <p:grpSpPr>
            <a:xfrm rot="0">
              <a:off x="3972766" y="226713"/>
              <a:ext cx="90911" cy="90911"/>
              <a:chOff x="0" y="0"/>
              <a:chExt cx="812800" cy="812800"/>
            </a:xfrm>
          </p:grpSpPr>
          <p:sp>
            <p:nvSpPr>
              <p:cNvPr id="134" name="Freeform 1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35" name="TextBox 135"/>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36" name="Group 136"/>
            <p:cNvGrpSpPr/>
            <p:nvPr/>
          </p:nvGrpSpPr>
          <p:grpSpPr>
            <a:xfrm rot="0">
              <a:off x="3739965" y="440195"/>
              <a:ext cx="90911" cy="90911"/>
              <a:chOff x="0" y="0"/>
              <a:chExt cx="812800" cy="812800"/>
            </a:xfrm>
          </p:grpSpPr>
          <p:sp>
            <p:nvSpPr>
              <p:cNvPr id="137" name="Freeform 1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38" name="TextBox 138"/>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39" name="Group 139"/>
            <p:cNvGrpSpPr/>
            <p:nvPr/>
          </p:nvGrpSpPr>
          <p:grpSpPr>
            <a:xfrm rot="0">
              <a:off x="3507164" y="440195"/>
              <a:ext cx="90911" cy="90911"/>
              <a:chOff x="0" y="0"/>
              <a:chExt cx="812800" cy="812800"/>
            </a:xfrm>
          </p:grpSpPr>
          <p:sp>
            <p:nvSpPr>
              <p:cNvPr id="140" name="Freeform 1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41" name="TextBox 141"/>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42" name="Group 142"/>
            <p:cNvGrpSpPr/>
            <p:nvPr/>
          </p:nvGrpSpPr>
          <p:grpSpPr>
            <a:xfrm rot="0">
              <a:off x="3972766" y="440195"/>
              <a:ext cx="90911" cy="90911"/>
              <a:chOff x="0" y="0"/>
              <a:chExt cx="812800" cy="812800"/>
            </a:xfrm>
          </p:grpSpPr>
          <p:sp>
            <p:nvSpPr>
              <p:cNvPr id="143" name="Freeform 1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44" name="TextBox 144"/>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45" name="Group 145"/>
            <p:cNvGrpSpPr/>
            <p:nvPr/>
          </p:nvGrpSpPr>
          <p:grpSpPr>
            <a:xfrm rot="0">
              <a:off x="3739965" y="653676"/>
              <a:ext cx="90911" cy="90911"/>
              <a:chOff x="0" y="0"/>
              <a:chExt cx="812800" cy="812800"/>
            </a:xfrm>
          </p:grpSpPr>
          <p:sp>
            <p:nvSpPr>
              <p:cNvPr id="146" name="Freeform 1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47" name="TextBox 147"/>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48" name="Group 148"/>
            <p:cNvGrpSpPr/>
            <p:nvPr/>
          </p:nvGrpSpPr>
          <p:grpSpPr>
            <a:xfrm rot="0">
              <a:off x="3507164" y="653676"/>
              <a:ext cx="90911" cy="90911"/>
              <a:chOff x="0" y="0"/>
              <a:chExt cx="812800" cy="812800"/>
            </a:xfrm>
          </p:grpSpPr>
          <p:sp>
            <p:nvSpPr>
              <p:cNvPr id="149" name="Freeform 1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50" name="TextBox 150"/>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51" name="Group 151"/>
            <p:cNvGrpSpPr/>
            <p:nvPr/>
          </p:nvGrpSpPr>
          <p:grpSpPr>
            <a:xfrm rot="0">
              <a:off x="3972766" y="653676"/>
              <a:ext cx="90911" cy="90911"/>
              <a:chOff x="0" y="0"/>
              <a:chExt cx="812800" cy="812800"/>
            </a:xfrm>
          </p:grpSpPr>
          <p:sp>
            <p:nvSpPr>
              <p:cNvPr id="152" name="Freeform 1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53" name="TextBox 153"/>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54" name="Group 154"/>
            <p:cNvGrpSpPr/>
            <p:nvPr/>
          </p:nvGrpSpPr>
          <p:grpSpPr>
            <a:xfrm rot="0">
              <a:off x="2340980" y="0"/>
              <a:ext cx="90911" cy="90911"/>
              <a:chOff x="0" y="0"/>
              <a:chExt cx="812800" cy="812800"/>
            </a:xfrm>
          </p:grpSpPr>
          <p:sp>
            <p:nvSpPr>
              <p:cNvPr id="155" name="Freeform 1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56" name="TextBox 156"/>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57" name="Group 157"/>
            <p:cNvGrpSpPr/>
            <p:nvPr/>
          </p:nvGrpSpPr>
          <p:grpSpPr>
            <a:xfrm rot="0">
              <a:off x="2108179" y="0"/>
              <a:ext cx="90911" cy="90911"/>
              <a:chOff x="0" y="0"/>
              <a:chExt cx="812800" cy="812800"/>
            </a:xfrm>
          </p:grpSpPr>
          <p:sp>
            <p:nvSpPr>
              <p:cNvPr id="158" name="Freeform 1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59" name="TextBox 159"/>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60" name="Group 160"/>
            <p:cNvGrpSpPr/>
            <p:nvPr/>
          </p:nvGrpSpPr>
          <p:grpSpPr>
            <a:xfrm rot="0">
              <a:off x="2806583" y="0"/>
              <a:ext cx="90911" cy="90911"/>
              <a:chOff x="0" y="0"/>
              <a:chExt cx="812800" cy="812800"/>
            </a:xfrm>
          </p:grpSpPr>
          <p:sp>
            <p:nvSpPr>
              <p:cNvPr id="161" name="Freeform 1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2" name="TextBox 162"/>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63" name="Group 163"/>
            <p:cNvGrpSpPr/>
            <p:nvPr/>
          </p:nvGrpSpPr>
          <p:grpSpPr>
            <a:xfrm rot="0">
              <a:off x="2573782" y="0"/>
              <a:ext cx="90911" cy="90911"/>
              <a:chOff x="0" y="0"/>
              <a:chExt cx="812800" cy="812800"/>
            </a:xfrm>
          </p:grpSpPr>
          <p:sp>
            <p:nvSpPr>
              <p:cNvPr id="164" name="Freeform 1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5" name="TextBox 165"/>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66" name="Group 166"/>
            <p:cNvGrpSpPr/>
            <p:nvPr/>
          </p:nvGrpSpPr>
          <p:grpSpPr>
            <a:xfrm rot="0">
              <a:off x="3272186" y="0"/>
              <a:ext cx="90911" cy="90911"/>
              <a:chOff x="0" y="0"/>
              <a:chExt cx="812800" cy="812800"/>
            </a:xfrm>
          </p:grpSpPr>
          <p:sp>
            <p:nvSpPr>
              <p:cNvPr id="167" name="Freeform 1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8" name="TextBox 168"/>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69" name="Group 169"/>
            <p:cNvGrpSpPr/>
            <p:nvPr/>
          </p:nvGrpSpPr>
          <p:grpSpPr>
            <a:xfrm rot="0">
              <a:off x="3039385" y="0"/>
              <a:ext cx="90911" cy="90911"/>
              <a:chOff x="0" y="0"/>
              <a:chExt cx="812800" cy="812800"/>
            </a:xfrm>
          </p:grpSpPr>
          <p:sp>
            <p:nvSpPr>
              <p:cNvPr id="170" name="Freeform 1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71" name="TextBox 171"/>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72" name="Group 172"/>
            <p:cNvGrpSpPr/>
            <p:nvPr/>
          </p:nvGrpSpPr>
          <p:grpSpPr>
            <a:xfrm rot="0">
              <a:off x="2340980" y="213481"/>
              <a:ext cx="90911" cy="90911"/>
              <a:chOff x="0" y="0"/>
              <a:chExt cx="812800" cy="812800"/>
            </a:xfrm>
          </p:grpSpPr>
          <p:sp>
            <p:nvSpPr>
              <p:cNvPr id="173" name="Freeform 1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74" name="TextBox 174"/>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75" name="Group 175"/>
            <p:cNvGrpSpPr/>
            <p:nvPr/>
          </p:nvGrpSpPr>
          <p:grpSpPr>
            <a:xfrm rot="0">
              <a:off x="2108179" y="213481"/>
              <a:ext cx="90911" cy="90911"/>
              <a:chOff x="0" y="0"/>
              <a:chExt cx="812800" cy="812800"/>
            </a:xfrm>
          </p:grpSpPr>
          <p:sp>
            <p:nvSpPr>
              <p:cNvPr id="176" name="Freeform 1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77" name="TextBox 177"/>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78" name="Group 178"/>
            <p:cNvGrpSpPr/>
            <p:nvPr/>
          </p:nvGrpSpPr>
          <p:grpSpPr>
            <a:xfrm rot="0">
              <a:off x="2806583" y="213481"/>
              <a:ext cx="90911" cy="90911"/>
              <a:chOff x="0" y="0"/>
              <a:chExt cx="812800" cy="812800"/>
            </a:xfrm>
          </p:grpSpPr>
          <p:sp>
            <p:nvSpPr>
              <p:cNvPr id="179" name="Freeform 1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80" name="TextBox 180"/>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81" name="Group 181"/>
            <p:cNvGrpSpPr/>
            <p:nvPr/>
          </p:nvGrpSpPr>
          <p:grpSpPr>
            <a:xfrm rot="0">
              <a:off x="2573782" y="213481"/>
              <a:ext cx="90911" cy="90911"/>
              <a:chOff x="0" y="0"/>
              <a:chExt cx="812800" cy="812800"/>
            </a:xfrm>
          </p:grpSpPr>
          <p:sp>
            <p:nvSpPr>
              <p:cNvPr id="182" name="Freeform 1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83" name="TextBox 183"/>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84" name="Group 184"/>
            <p:cNvGrpSpPr/>
            <p:nvPr/>
          </p:nvGrpSpPr>
          <p:grpSpPr>
            <a:xfrm rot="0">
              <a:off x="3272186" y="213481"/>
              <a:ext cx="90911" cy="90911"/>
              <a:chOff x="0" y="0"/>
              <a:chExt cx="812800" cy="812800"/>
            </a:xfrm>
          </p:grpSpPr>
          <p:sp>
            <p:nvSpPr>
              <p:cNvPr id="185" name="Freeform 1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86" name="TextBox 186"/>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87" name="Group 187"/>
            <p:cNvGrpSpPr/>
            <p:nvPr/>
          </p:nvGrpSpPr>
          <p:grpSpPr>
            <a:xfrm rot="0">
              <a:off x="3039385" y="213481"/>
              <a:ext cx="90911" cy="90911"/>
              <a:chOff x="0" y="0"/>
              <a:chExt cx="812800" cy="812800"/>
            </a:xfrm>
          </p:grpSpPr>
          <p:sp>
            <p:nvSpPr>
              <p:cNvPr id="188" name="Freeform 1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89" name="TextBox 189"/>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90" name="Group 190"/>
            <p:cNvGrpSpPr/>
            <p:nvPr/>
          </p:nvGrpSpPr>
          <p:grpSpPr>
            <a:xfrm rot="0">
              <a:off x="2340980" y="426963"/>
              <a:ext cx="90911" cy="90911"/>
              <a:chOff x="0" y="0"/>
              <a:chExt cx="812800" cy="812800"/>
            </a:xfrm>
          </p:grpSpPr>
          <p:sp>
            <p:nvSpPr>
              <p:cNvPr id="191" name="Freeform 1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92" name="TextBox 192"/>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93" name="Group 193"/>
            <p:cNvGrpSpPr/>
            <p:nvPr/>
          </p:nvGrpSpPr>
          <p:grpSpPr>
            <a:xfrm rot="0">
              <a:off x="2108179" y="426963"/>
              <a:ext cx="90911" cy="90911"/>
              <a:chOff x="0" y="0"/>
              <a:chExt cx="812800" cy="812800"/>
            </a:xfrm>
          </p:grpSpPr>
          <p:sp>
            <p:nvSpPr>
              <p:cNvPr id="194" name="Freeform 19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95" name="TextBox 195"/>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96" name="Group 196"/>
            <p:cNvGrpSpPr/>
            <p:nvPr/>
          </p:nvGrpSpPr>
          <p:grpSpPr>
            <a:xfrm rot="0">
              <a:off x="2806583" y="426963"/>
              <a:ext cx="90911" cy="90911"/>
              <a:chOff x="0" y="0"/>
              <a:chExt cx="812800" cy="812800"/>
            </a:xfrm>
          </p:grpSpPr>
          <p:sp>
            <p:nvSpPr>
              <p:cNvPr id="197" name="Freeform 19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98" name="TextBox 198"/>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199" name="Group 199"/>
            <p:cNvGrpSpPr/>
            <p:nvPr/>
          </p:nvGrpSpPr>
          <p:grpSpPr>
            <a:xfrm rot="0">
              <a:off x="2573782" y="426963"/>
              <a:ext cx="90911" cy="90911"/>
              <a:chOff x="0" y="0"/>
              <a:chExt cx="812800" cy="812800"/>
            </a:xfrm>
          </p:grpSpPr>
          <p:sp>
            <p:nvSpPr>
              <p:cNvPr id="200" name="Freeform 20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01" name="TextBox 201"/>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202" name="Group 202"/>
            <p:cNvGrpSpPr/>
            <p:nvPr/>
          </p:nvGrpSpPr>
          <p:grpSpPr>
            <a:xfrm rot="0">
              <a:off x="3272186" y="426963"/>
              <a:ext cx="90911" cy="90911"/>
              <a:chOff x="0" y="0"/>
              <a:chExt cx="812800" cy="812800"/>
            </a:xfrm>
          </p:grpSpPr>
          <p:sp>
            <p:nvSpPr>
              <p:cNvPr id="203" name="Freeform 20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04" name="TextBox 204"/>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205" name="Group 205"/>
            <p:cNvGrpSpPr/>
            <p:nvPr/>
          </p:nvGrpSpPr>
          <p:grpSpPr>
            <a:xfrm rot="0">
              <a:off x="3039385" y="426963"/>
              <a:ext cx="90911" cy="90911"/>
              <a:chOff x="0" y="0"/>
              <a:chExt cx="812800" cy="812800"/>
            </a:xfrm>
          </p:grpSpPr>
          <p:sp>
            <p:nvSpPr>
              <p:cNvPr id="206" name="Freeform 20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07" name="TextBox 207"/>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208" name="Group 208"/>
            <p:cNvGrpSpPr/>
            <p:nvPr/>
          </p:nvGrpSpPr>
          <p:grpSpPr>
            <a:xfrm rot="0">
              <a:off x="2340980" y="640444"/>
              <a:ext cx="90911" cy="90911"/>
              <a:chOff x="0" y="0"/>
              <a:chExt cx="812800" cy="812800"/>
            </a:xfrm>
          </p:grpSpPr>
          <p:sp>
            <p:nvSpPr>
              <p:cNvPr id="209" name="Freeform 20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10" name="TextBox 210"/>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211" name="Group 211"/>
            <p:cNvGrpSpPr/>
            <p:nvPr/>
          </p:nvGrpSpPr>
          <p:grpSpPr>
            <a:xfrm rot="0">
              <a:off x="2108179" y="640444"/>
              <a:ext cx="90911" cy="90911"/>
              <a:chOff x="0" y="0"/>
              <a:chExt cx="812800" cy="812800"/>
            </a:xfrm>
          </p:grpSpPr>
          <p:sp>
            <p:nvSpPr>
              <p:cNvPr id="212" name="Freeform 2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13" name="TextBox 213"/>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214" name="Group 214"/>
            <p:cNvGrpSpPr/>
            <p:nvPr/>
          </p:nvGrpSpPr>
          <p:grpSpPr>
            <a:xfrm rot="0">
              <a:off x="2806583" y="640444"/>
              <a:ext cx="90911" cy="90911"/>
              <a:chOff x="0" y="0"/>
              <a:chExt cx="812800" cy="812800"/>
            </a:xfrm>
          </p:grpSpPr>
          <p:sp>
            <p:nvSpPr>
              <p:cNvPr id="215" name="Freeform 2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16" name="TextBox 216"/>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217" name="Group 217"/>
            <p:cNvGrpSpPr/>
            <p:nvPr/>
          </p:nvGrpSpPr>
          <p:grpSpPr>
            <a:xfrm rot="0">
              <a:off x="2573782" y="640444"/>
              <a:ext cx="90911" cy="90911"/>
              <a:chOff x="0" y="0"/>
              <a:chExt cx="812800" cy="812800"/>
            </a:xfrm>
          </p:grpSpPr>
          <p:sp>
            <p:nvSpPr>
              <p:cNvPr id="218" name="Freeform 2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19" name="TextBox 219"/>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220" name="Group 220"/>
            <p:cNvGrpSpPr/>
            <p:nvPr/>
          </p:nvGrpSpPr>
          <p:grpSpPr>
            <a:xfrm rot="0">
              <a:off x="3272186" y="640444"/>
              <a:ext cx="90911" cy="90911"/>
              <a:chOff x="0" y="0"/>
              <a:chExt cx="812800" cy="812800"/>
            </a:xfrm>
          </p:grpSpPr>
          <p:sp>
            <p:nvSpPr>
              <p:cNvPr id="221" name="Freeform 2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2" name="TextBox 222"/>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nvGrpSpPr>
            <p:cNvPr id="223" name="Group 223"/>
            <p:cNvGrpSpPr/>
            <p:nvPr/>
          </p:nvGrpSpPr>
          <p:grpSpPr>
            <a:xfrm rot="0">
              <a:off x="3039385" y="640444"/>
              <a:ext cx="90911" cy="90911"/>
              <a:chOff x="0" y="0"/>
              <a:chExt cx="812800" cy="812800"/>
            </a:xfrm>
          </p:grpSpPr>
          <p:sp>
            <p:nvSpPr>
              <p:cNvPr id="224" name="Freeform 2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5" name="TextBox 225"/>
              <p:cNvSpPr txBox="1"/>
              <p:nvPr/>
            </p:nvSpPr>
            <p:spPr>
              <a:xfrm>
                <a:off x="76200" y="76200"/>
                <a:ext cx="660400" cy="660400"/>
              </a:xfrm>
              <a:prstGeom prst="rect">
                <a:avLst/>
              </a:prstGeom>
            </p:spPr>
            <p:txBody>
              <a:bodyPr lIns="28594" tIns="28594" rIns="28594" bIns="28594" rtlCol="0" anchor="ctr"/>
              <a:lstStyle/>
              <a:p>
                <a:pPr algn="ctr">
                  <a:lnSpc>
                    <a:spcPts val="3000"/>
                  </a:lnSpc>
                </a:pPr>
              </a:p>
            </p:txBody>
          </p:sp>
        </p:grpSp>
      </p:grpSp>
      <p:grpSp>
        <p:nvGrpSpPr>
          <p:cNvPr id="241" name="Group 226"/>
          <p:cNvGrpSpPr/>
          <p:nvPr/>
        </p:nvGrpSpPr>
        <p:grpSpPr>
          <a:xfrm rot="0">
            <a:off x="7490502" y="6824479"/>
            <a:ext cx="6723406" cy="466786"/>
            <a:chOff x="0" y="0"/>
            <a:chExt cx="8964541" cy="622382"/>
          </a:xfrm>
        </p:grpSpPr>
        <p:grpSp>
          <p:nvGrpSpPr>
            <p:cNvPr id="242" name="Group 227"/>
            <p:cNvGrpSpPr/>
            <p:nvPr/>
          </p:nvGrpSpPr>
          <p:grpSpPr>
            <a:xfrm rot="0">
              <a:off x="0" y="0"/>
              <a:ext cx="8964541" cy="622382"/>
              <a:chOff x="0" y="0"/>
              <a:chExt cx="2063516" cy="143264"/>
            </a:xfrm>
          </p:grpSpPr>
          <p:sp>
            <p:nvSpPr>
              <p:cNvPr id="243" name="Freeform 228"/>
              <p:cNvSpPr/>
              <p:nvPr/>
            </p:nvSpPr>
            <p:spPr>
              <a:xfrm>
                <a:off x="0" y="0"/>
                <a:ext cx="2063516" cy="143264"/>
              </a:xfrm>
              <a:custGeom>
                <a:avLst/>
                <a:gdLst/>
                <a:ahLst/>
                <a:cxnLst/>
                <a:rect l="l" t="t" r="r" b="b"/>
                <a:pathLst>
                  <a:path w="2063516" h="143264">
                    <a:moveTo>
                      <a:pt x="0" y="0"/>
                    </a:moveTo>
                    <a:lnTo>
                      <a:pt x="2063516" y="0"/>
                    </a:lnTo>
                    <a:lnTo>
                      <a:pt x="2063516" y="143264"/>
                    </a:lnTo>
                    <a:lnTo>
                      <a:pt x="0" y="143264"/>
                    </a:lnTo>
                    <a:close/>
                  </a:path>
                </a:pathLst>
              </a:custGeom>
              <a:solidFill>
                <a:srgbClr val="D66049"/>
              </a:solidFill>
              <a:ln cap="sq">
                <a:noFill/>
                <a:prstDash val="solid"/>
                <a:miter/>
              </a:ln>
            </p:spPr>
          </p:sp>
          <p:sp>
            <p:nvSpPr>
              <p:cNvPr id="244" name="TextBox 229"/>
              <p:cNvSpPr txBox="1"/>
              <p:nvPr/>
            </p:nvSpPr>
            <p:spPr>
              <a:xfrm>
                <a:off x="0" y="0"/>
                <a:ext cx="2063516" cy="143264"/>
              </a:xfrm>
              <a:prstGeom prst="rect">
                <a:avLst/>
              </a:prstGeom>
            </p:spPr>
            <p:txBody>
              <a:bodyPr lIns="46820" tIns="46820" rIns="46820" bIns="46820" rtlCol="0" anchor="ctr"/>
              <a:p>
                <a:pPr algn="ctr">
                  <a:lnSpc>
                    <a:spcPts val="2400"/>
                  </a:lnSpc>
                </a:pPr>
                <a:endParaRPr>
                  <a:latin typeface="思源黑体 CN Bold" panose="020B0800000000000000" charset="-122"/>
                  <a:ea typeface="思源黑体 CN Bold" panose="020B0800000000000000" charset="-122"/>
                </a:endParaRPr>
              </a:p>
            </p:txBody>
          </p:sp>
        </p:grpSp>
        <p:sp>
          <p:nvSpPr>
            <p:cNvPr id="245" name="TextBox 230"/>
            <p:cNvSpPr txBox="1"/>
            <p:nvPr/>
          </p:nvSpPr>
          <p:spPr>
            <a:xfrm>
              <a:off x="145967" y="97392"/>
              <a:ext cx="8718737" cy="418073"/>
            </a:xfrm>
            <a:prstGeom prst="rect">
              <a:avLst/>
            </a:prstGeom>
          </p:spPr>
          <p:txBody>
            <a:bodyPr lIns="0" tIns="0" rIns="0" bIns="0" rtlCol="0" anchor="t">
              <a:spAutoFit/>
            </a:bodyPr>
            <a:p>
              <a:pPr algn="ctr">
                <a:lnSpc>
                  <a:spcPts val="2470"/>
                </a:lnSpc>
              </a:pPr>
              <a:r>
                <a:rPr lang="en-US" sz="2060" b="1">
                  <a:solidFill>
                    <a:srgbClr val="FFFFFF"/>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支持单位：新加坡南洋理工大学智能感知与自动化实验室</a:t>
              </a:r>
              <a:endParaRPr lang="en-US" sz="2060" b="1">
                <a:solidFill>
                  <a:srgbClr val="FFFFFF"/>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grpSp>
      <p:grpSp>
        <p:nvGrpSpPr>
          <p:cNvPr id="246" name="Group 231"/>
          <p:cNvGrpSpPr/>
          <p:nvPr/>
        </p:nvGrpSpPr>
        <p:grpSpPr>
          <a:xfrm rot="0">
            <a:off x="4075137" y="6824479"/>
            <a:ext cx="3309046" cy="466786"/>
            <a:chOff x="0" y="0"/>
            <a:chExt cx="4412061" cy="622382"/>
          </a:xfrm>
        </p:grpSpPr>
        <p:grpSp>
          <p:nvGrpSpPr>
            <p:cNvPr id="247" name="Group 232"/>
            <p:cNvGrpSpPr/>
            <p:nvPr/>
          </p:nvGrpSpPr>
          <p:grpSpPr>
            <a:xfrm rot="0">
              <a:off x="0" y="0"/>
              <a:ext cx="4412061" cy="622382"/>
              <a:chOff x="0" y="0"/>
              <a:chExt cx="1015597" cy="143264"/>
            </a:xfrm>
          </p:grpSpPr>
          <p:sp>
            <p:nvSpPr>
              <p:cNvPr id="248" name="Freeform 233"/>
              <p:cNvSpPr/>
              <p:nvPr/>
            </p:nvSpPr>
            <p:spPr>
              <a:xfrm>
                <a:off x="0" y="0"/>
                <a:ext cx="1015597" cy="143264"/>
              </a:xfrm>
              <a:custGeom>
                <a:avLst/>
                <a:gdLst/>
                <a:ahLst/>
                <a:cxnLst/>
                <a:rect l="l" t="t" r="r" b="b"/>
                <a:pathLst>
                  <a:path w="1015597" h="143264">
                    <a:moveTo>
                      <a:pt x="0" y="0"/>
                    </a:moveTo>
                    <a:lnTo>
                      <a:pt x="1015597" y="0"/>
                    </a:lnTo>
                    <a:lnTo>
                      <a:pt x="1015597" y="143264"/>
                    </a:lnTo>
                    <a:lnTo>
                      <a:pt x="0" y="143264"/>
                    </a:lnTo>
                    <a:close/>
                  </a:path>
                </a:pathLst>
              </a:custGeom>
              <a:solidFill>
                <a:srgbClr val="D66049"/>
              </a:solidFill>
              <a:ln cap="sq">
                <a:noFill/>
                <a:prstDash val="solid"/>
                <a:miter/>
              </a:ln>
            </p:spPr>
          </p:sp>
          <p:sp>
            <p:nvSpPr>
              <p:cNvPr id="249" name="TextBox 234"/>
              <p:cNvSpPr txBox="1"/>
              <p:nvPr/>
            </p:nvSpPr>
            <p:spPr>
              <a:xfrm>
                <a:off x="0" y="0"/>
                <a:ext cx="1015597" cy="143264"/>
              </a:xfrm>
              <a:prstGeom prst="rect">
                <a:avLst/>
              </a:prstGeom>
            </p:spPr>
            <p:txBody>
              <a:bodyPr lIns="46820" tIns="46820" rIns="46820" bIns="46820" rtlCol="0" anchor="ctr"/>
              <a:p>
                <a:pPr algn="ctr">
                  <a:lnSpc>
                    <a:spcPts val="2400"/>
                  </a:lnSpc>
                </a:pPr>
                <a:endParaRPr>
                  <a:latin typeface="思源黑体 CN Bold" panose="020B0800000000000000" charset="-122"/>
                  <a:ea typeface="思源黑体 CN Bold" panose="020B0800000000000000" charset="-122"/>
                </a:endParaRPr>
              </a:p>
            </p:txBody>
          </p:sp>
        </p:grpSp>
        <p:sp>
          <p:nvSpPr>
            <p:cNvPr id="250" name="TextBox 235"/>
            <p:cNvSpPr txBox="1"/>
            <p:nvPr/>
          </p:nvSpPr>
          <p:spPr>
            <a:xfrm>
              <a:off x="91524" y="97392"/>
              <a:ext cx="4227593" cy="418073"/>
            </a:xfrm>
            <a:prstGeom prst="rect">
              <a:avLst/>
            </a:prstGeom>
          </p:spPr>
          <p:txBody>
            <a:bodyPr lIns="0" tIns="0" rIns="0" bIns="0" rtlCol="0" anchor="t">
              <a:spAutoFit/>
            </a:bodyPr>
            <a:p>
              <a:pPr algn="ctr">
                <a:lnSpc>
                  <a:spcPts val="2470"/>
                </a:lnSpc>
              </a:pPr>
              <a:r>
                <a:rPr lang="en-US" sz="2060" b="1">
                  <a:solidFill>
                    <a:srgbClr val="FFFFFF"/>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面向群体：本科生、研究生</a:t>
              </a:r>
              <a:endParaRPr lang="en-US" sz="2060" b="1">
                <a:solidFill>
                  <a:srgbClr val="FFFFFF"/>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grpSp>
      <p:sp>
        <p:nvSpPr>
          <p:cNvPr id="251" name="TextBox 236"/>
          <p:cNvSpPr txBox="1"/>
          <p:nvPr/>
        </p:nvSpPr>
        <p:spPr>
          <a:xfrm>
            <a:off x="2133600" y="4068445"/>
            <a:ext cx="14002385" cy="1535430"/>
          </a:xfrm>
          <a:prstGeom prst="rect">
            <a:avLst/>
          </a:prstGeom>
        </p:spPr>
        <p:txBody>
          <a:bodyPr wrap="square" lIns="0" tIns="0" rIns="0" bIns="0" rtlCol="0" anchor="t">
            <a:spAutoFit/>
          </a:bodyPr>
          <a:p>
            <a:pPr algn="ctr">
              <a:lnSpc>
                <a:spcPts val="11975"/>
              </a:lnSpc>
            </a:pPr>
            <a:r>
              <a:rPr lang="en-US" sz="9980" b="1">
                <a:solidFill>
                  <a:srgbClr val="1E1E1E"/>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中新青年交流计划</a:t>
            </a:r>
            <a:endParaRPr lang="en-US" sz="9980" b="1">
              <a:solidFill>
                <a:srgbClr val="1E1E1E"/>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253" name="TextBox 238"/>
          <p:cNvSpPr txBox="1"/>
          <p:nvPr/>
        </p:nvSpPr>
        <p:spPr>
          <a:xfrm>
            <a:off x="2704465" y="3280410"/>
            <a:ext cx="11455400" cy="799465"/>
          </a:xfrm>
          <a:prstGeom prst="rect">
            <a:avLst/>
          </a:prstGeom>
        </p:spPr>
        <p:txBody>
          <a:bodyPr wrap="square" lIns="0" tIns="0" rIns="0" bIns="0" rtlCol="0" anchor="t">
            <a:spAutoFit/>
          </a:bodyPr>
          <a:p>
            <a:pPr algn="r">
              <a:lnSpc>
                <a:spcPts val="6235"/>
              </a:lnSpc>
            </a:pPr>
            <a:r>
              <a:rPr lang="en-US" sz="5200" b="1">
                <a:solidFill>
                  <a:srgbClr val="1E1E1E"/>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2026</a:t>
            </a:r>
            <a:r>
              <a:rPr lang="zh-CN" altLang="en-US" sz="5200" b="1">
                <a:solidFill>
                  <a:srgbClr val="1E1E1E"/>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南洋理工大学</a:t>
            </a:r>
            <a:r>
              <a:rPr lang="en-US" sz="5200" b="1">
                <a:solidFill>
                  <a:srgbClr val="1E1E1E"/>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访学实训项目</a:t>
            </a:r>
            <a:endParaRPr lang="en-US" sz="5200" b="1">
              <a:solidFill>
                <a:srgbClr val="1E1E1E"/>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sp>
        <p:nvSpPr>
          <p:cNvPr id="254" name="TextBox 239"/>
          <p:cNvSpPr txBox="1"/>
          <p:nvPr/>
        </p:nvSpPr>
        <p:spPr>
          <a:xfrm>
            <a:off x="6295640" y="260389"/>
            <a:ext cx="11454912" cy="1378375"/>
          </a:xfrm>
          <a:prstGeom prst="rect">
            <a:avLst/>
          </a:prstGeom>
        </p:spPr>
        <p:txBody>
          <a:bodyPr lIns="0" tIns="0" rIns="0" bIns="0" rtlCol="0" anchor="t">
            <a:spAutoFit/>
            <a:scene3d>
              <a:camera prst="orthographicFront"/>
              <a:lightRig rig="threePt" dir="t"/>
            </a:scene3d>
          </a:bodyPr>
          <a:p>
            <a:pPr algn="r">
              <a:lnSpc>
                <a:spcPts val="11470"/>
              </a:lnSpc>
            </a:pPr>
            <a:r>
              <a:rPr lang="en-US" sz="7595" b="1">
                <a:ln w="15875">
                  <a:solidFill>
                    <a:srgbClr val="D66049"/>
                  </a:solidFill>
                </a:ln>
                <a:noFill/>
                <a:effectLst/>
                <a:latin typeface="思源黑体 2 Bold"/>
                <a:ea typeface="思源黑体 2 Bold"/>
                <a:cs typeface="思源黑体 2 Bold"/>
                <a:sym typeface="思源黑体 2 Bold"/>
              </a:rPr>
              <a:t>SINGAPORE</a:t>
            </a:r>
            <a:endParaRPr lang="en-US" sz="7595" b="1">
              <a:ln w="15875">
                <a:solidFill>
                  <a:srgbClr val="D66049"/>
                </a:solidFill>
              </a:ln>
              <a:noFill/>
              <a:effectLst/>
              <a:latin typeface="思源黑体 2 Bold"/>
              <a:ea typeface="思源黑体 2 Bold"/>
              <a:cs typeface="思源黑体 2 Bold"/>
              <a:sym typeface="思源黑体 2 Bold"/>
            </a:endParaRPr>
          </a:p>
        </p:txBody>
      </p:sp>
      <p:sp>
        <p:nvSpPr>
          <p:cNvPr id="237" name="TextBox 237"/>
          <p:cNvSpPr txBox="1"/>
          <p:nvPr/>
        </p:nvSpPr>
        <p:spPr>
          <a:xfrm>
            <a:off x="6902473" y="5592199"/>
            <a:ext cx="7311390" cy="962025"/>
          </a:xfrm>
          <a:prstGeom prst="rect">
            <a:avLst/>
          </a:prstGeom>
        </p:spPr>
        <p:txBody>
          <a:bodyPr lIns="0" tIns="0" rIns="0" bIns="0" rtlCol="0" anchor="t">
            <a:spAutoFit/>
          </a:bodyPr>
          <a:p>
            <a:pPr algn="r">
              <a:lnSpc>
                <a:spcPts val="7680"/>
              </a:lnSpc>
            </a:pPr>
            <a:r>
              <a:rPr lang="en-US" sz="6400" b="1">
                <a:solidFill>
                  <a:srgbClr val="1E1E1E"/>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——工程及商业类</a:t>
            </a:r>
            <a:endParaRPr lang="en-US" sz="6400" b="1">
              <a:solidFill>
                <a:srgbClr val="1E1E1E"/>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6568972" y="2303151"/>
            <a:ext cx="11719028" cy="6163555"/>
            <a:chOff x="0" y="0"/>
            <a:chExt cx="3086493" cy="1623323"/>
          </a:xfrm>
        </p:grpSpPr>
        <p:sp>
          <p:nvSpPr>
            <p:cNvPr id="3" name="Freeform 3"/>
            <p:cNvSpPr/>
            <p:nvPr/>
          </p:nvSpPr>
          <p:spPr>
            <a:xfrm>
              <a:off x="0" y="0"/>
              <a:ext cx="3086493" cy="1623323"/>
            </a:xfrm>
            <a:custGeom>
              <a:avLst/>
              <a:gdLst/>
              <a:ahLst/>
              <a:cxnLst/>
              <a:rect l="l" t="t" r="r" b="b"/>
              <a:pathLst>
                <a:path w="3086493" h="1623323">
                  <a:moveTo>
                    <a:pt x="0" y="0"/>
                  </a:moveTo>
                  <a:lnTo>
                    <a:pt x="3086493" y="0"/>
                  </a:lnTo>
                  <a:lnTo>
                    <a:pt x="3086493" y="1623323"/>
                  </a:lnTo>
                  <a:lnTo>
                    <a:pt x="0" y="1623323"/>
                  </a:lnTo>
                  <a:close/>
                </a:path>
              </a:pathLst>
            </a:custGeom>
            <a:solidFill>
              <a:srgbClr val="D66049">
                <a:alpha val="18824"/>
              </a:srgbClr>
            </a:solidFill>
          </p:spPr>
        </p:sp>
        <p:sp>
          <p:nvSpPr>
            <p:cNvPr id="4" name="TextBox 4"/>
            <p:cNvSpPr txBox="1"/>
            <p:nvPr/>
          </p:nvSpPr>
          <p:spPr>
            <a:xfrm>
              <a:off x="0" y="-19050"/>
              <a:ext cx="3086493" cy="1642373"/>
            </a:xfrm>
            <a:prstGeom prst="rect">
              <a:avLst/>
            </a:prstGeom>
          </p:spPr>
          <p:txBody>
            <a:bodyPr lIns="50800" tIns="50800" rIns="50800" bIns="50800" rtlCol="0" anchor="ctr"/>
            <a:lstStyle/>
            <a:p>
              <a:pPr algn="ctr">
                <a:lnSpc>
                  <a:spcPts val="2160"/>
                </a:lnSpc>
              </a:pPr>
            </a:p>
          </p:txBody>
        </p:sp>
      </p:grpSp>
      <p:grpSp>
        <p:nvGrpSpPr>
          <p:cNvPr id="5" name="Group 5"/>
          <p:cNvGrpSpPr/>
          <p:nvPr/>
        </p:nvGrpSpPr>
        <p:grpSpPr>
          <a:xfrm rot="0">
            <a:off x="-32987" y="2303151"/>
            <a:ext cx="6601959" cy="6163555"/>
            <a:chOff x="0" y="0"/>
            <a:chExt cx="3403974" cy="3177932"/>
          </a:xfrm>
        </p:grpSpPr>
        <p:sp>
          <p:nvSpPr>
            <p:cNvPr id="6" name="Freeform 6"/>
            <p:cNvSpPr/>
            <p:nvPr/>
          </p:nvSpPr>
          <p:spPr>
            <a:xfrm>
              <a:off x="0" y="0"/>
              <a:ext cx="3403974" cy="3177995"/>
            </a:xfrm>
            <a:custGeom>
              <a:avLst/>
              <a:gdLst/>
              <a:ahLst/>
              <a:cxnLst/>
              <a:rect l="l" t="t" r="r" b="b"/>
              <a:pathLst>
                <a:path w="3403974" h="3177995">
                  <a:moveTo>
                    <a:pt x="0" y="0"/>
                  </a:moveTo>
                  <a:lnTo>
                    <a:pt x="3403974" y="0"/>
                  </a:lnTo>
                  <a:lnTo>
                    <a:pt x="3403974" y="3177995"/>
                  </a:lnTo>
                  <a:lnTo>
                    <a:pt x="0" y="3177995"/>
                  </a:lnTo>
                </a:path>
              </a:pathLst>
            </a:custGeom>
            <a:blipFill>
              <a:blip r:embed="rId1"/>
              <a:stretch>
                <a:fillRect l="-18415" t="-15940" r="-25908"/>
              </a:stretch>
            </a:blipFill>
          </p:spPr>
        </p:sp>
      </p:grpSp>
      <p:sp>
        <p:nvSpPr>
          <p:cNvPr id="7" name="Freeform 7"/>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2"/>
            <a:stretch>
              <a:fillRect/>
            </a:stretch>
          </a:blipFill>
        </p:spPr>
      </p:sp>
      <p:grpSp>
        <p:nvGrpSpPr>
          <p:cNvPr id="8" name="Group 8"/>
          <p:cNvGrpSpPr/>
          <p:nvPr/>
        </p:nvGrpSpPr>
        <p:grpSpPr>
          <a:xfrm rot="0">
            <a:off x="17864246" y="2303151"/>
            <a:ext cx="440248" cy="6163555"/>
            <a:chOff x="0" y="0"/>
            <a:chExt cx="115950" cy="1623323"/>
          </a:xfrm>
        </p:grpSpPr>
        <p:sp>
          <p:nvSpPr>
            <p:cNvPr id="9" name="Freeform 9"/>
            <p:cNvSpPr/>
            <p:nvPr/>
          </p:nvSpPr>
          <p:spPr>
            <a:xfrm>
              <a:off x="0" y="0"/>
              <a:ext cx="115950" cy="1623323"/>
            </a:xfrm>
            <a:custGeom>
              <a:avLst/>
              <a:gdLst/>
              <a:ahLst/>
              <a:cxnLst/>
              <a:rect l="l" t="t" r="r" b="b"/>
              <a:pathLst>
                <a:path w="115950" h="1623323">
                  <a:moveTo>
                    <a:pt x="0" y="0"/>
                  </a:moveTo>
                  <a:lnTo>
                    <a:pt x="115950" y="0"/>
                  </a:lnTo>
                  <a:lnTo>
                    <a:pt x="115950" y="1623323"/>
                  </a:lnTo>
                  <a:lnTo>
                    <a:pt x="0" y="1623323"/>
                  </a:lnTo>
                  <a:close/>
                </a:path>
              </a:pathLst>
            </a:custGeom>
            <a:solidFill>
              <a:srgbClr val="D66049"/>
            </a:solidFill>
          </p:spPr>
        </p:sp>
        <p:sp>
          <p:nvSpPr>
            <p:cNvPr id="10" name="TextBox 10"/>
            <p:cNvSpPr txBox="1"/>
            <p:nvPr/>
          </p:nvSpPr>
          <p:spPr>
            <a:xfrm>
              <a:off x="0" y="-19050"/>
              <a:ext cx="115950" cy="1642373"/>
            </a:xfrm>
            <a:prstGeom prst="rect">
              <a:avLst/>
            </a:prstGeom>
          </p:spPr>
          <p:txBody>
            <a:bodyPr lIns="50800" tIns="50800" rIns="50800" bIns="50800" rtlCol="0" anchor="ctr"/>
            <a:lstStyle/>
            <a:p>
              <a:pPr algn="ctr">
                <a:lnSpc>
                  <a:spcPts val="2160"/>
                </a:lnSpc>
              </a:pPr>
            </a:p>
          </p:txBody>
        </p:sp>
      </p:grpSp>
      <p:sp>
        <p:nvSpPr>
          <p:cNvPr id="11" name="TextBox 11"/>
          <p:cNvSpPr txBox="1"/>
          <p:nvPr/>
        </p:nvSpPr>
        <p:spPr>
          <a:xfrm>
            <a:off x="7279410" y="3722244"/>
            <a:ext cx="9798333" cy="2928620"/>
          </a:xfrm>
          <a:prstGeom prst="rect">
            <a:avLst/>
          </a:prstGeom>
        </p:spPr>
        <p:txBody>
          <a:bodyPr lIns="0" tIns="0" rIns="0" bIns="0" rtlCol="0" anchor="t">
            <a:spAutoFit/>
          </a:bodyPr>
          <a:lstStyle/>
          <a:p>
            <a:pPr algn="just">
              <a:lnSpc>
                <a:spcPts val="2855"/>
              </a:lnSpc>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南洋理工大学（Nanyang Technological University，简称NTU）是新加坡一所世界知名的研究型大学，成立于1991年。NTU以其卓越的工程、科技和商业教育闻名，同时也在人文社科、自然科学等领域具有强劲实力。学校提供多元化的本科、硕士和博士课程，注重跨学科研究和创新实践，培养具有全球视野的领军人才。NTU与全球顶尖高校和企业保持紧密合作，拥有先进的研究设施和实验室，尤其在可持续能源、人工智能、材料科学等领域取得了显著成就。在2026年QS世界大学排名中，NTU位列全球第15名，稳居亚洲顶尖大学前列。其校园被誉为“世界上最美丽的大学校园之一”，环境优美，设施现代化，吸引了来自世界各地的优秀学生和学者。NTU致力于推动科技创新和社会发展，为新加坡乃至全球的进步作出了重要贡献。</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2" name="TextBox 12"/>
          <p:cNvSpPr txBox="1"/>
          <p:nvPr/>
        </p:nvSpPr>
        <p:spPr>
          <a:xfrm>
            <a:off x="7279410" y="2855103"/>
            <a:ext cx="5149076" cy="560070"/>
          </a:xfrm>
          <a:prstGeom prst="rect">
            <a:avLst/>
          </a:prstGeom>
        </p:spPr>
        <p:txBody>
          <a:bodyPr lIns="0" tIns="0" rIns="0" bIns="0" rtlCol="0" anchor="t">
            <a:spAutoFit/>
          </a:bodyPr>
          <a:lstStyle/>
          <a:p>
            <a:pPr algn="l">
              <a:lnSpc>
                <a:spcPts val="4370"/>
              </a:lnSpc>
            </a:pPr>
            <a:r>
              <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南洋理工大学</a:t>
            </a:r>
            <a:endPar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3" name="TextBox 13"/>
          <p:cNvSpPr txBox="1"/>
          <p:nvPr/>
        </p:nvSpPr>
        <p:spPr>
          <a:xfrm>
            <a:off x="987992" y="645344"/>
            <a:ext cx="6661460" cy="747662"/>
          </a:xfrm>
          <a:prstGeom prst="rect">
            <a:avLst/>
          </a:prstGeom>
        </p:spPr>
        <p:txBody>
          <a:bodyPr lIns="0" tIns="0" rIns="0" bIns="0" rtlCol="0" anchor="t">
            <a:spAutoFit/>
          </a:bodyPr>
          <a:lstStyle/>
          <a:p>
            <a:pPr marL="0" lvl="0" indent="0" algn="l">
              <a:lnSpc>
                <a:spcPts val="5920"/>
              </a:lnSpc>
              <a:spcBef>
                <a:spcPct val="0"/>
              </a:spcBef>
            </a:pPr>
            <a:r>
              <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高校参访交流</a:t>
            </a:r>
            <a:endPar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grpSp>
        <p:nvGrpSpPr>
          <p:cNvPr id="14" name="Group 14"/>
          <p:cNvGrpSpPr/>
          <p:nvPr/>
        </p:nvGrpSpPr>
        <p:grpSpPr>
          <a:xfrm rot="0">
            <a:off x="-16494" y="9376851"/>
            <a:ext cx="18320987" cy="951764"/>
            <a:chOff x="0" y="0"/>
            <a:chExt cx="4825281" cy="250670"/>
          </a:xfrm>
        </p:grpSpPr>
        <p:sp>
          <p:nvSpPr>
            <p:cNvPr id="15" name="Freeform 15"/>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16" name="TextBox 16"/>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17" name="TextBox 17"/>
          <p:cNvSpPr txBox="1"/>
          <p:nvPr/>
        </p:nvSpPr>
        <p:spPr>
          <a:xfrm>
            <a:off x="16036086"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项目申请</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8" name="TextBox 18"/>
          <p:cNvSpPr txBox="1"/>
          <p:nvPr/>
        </p:nvSpPr>
        <p:spPr>
          <a:xfrm>
            <a:off x="1126115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项目行程</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0" name="TextBox 20"/>
          <p:cNvSpPr txBox="1"/>
          <p:nvPr/>
        </p:nvSpPr>
        <p:spPr>
          <a:xfrm>
            <a:off x="1711298"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项目概述</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1" name="TextBox 19"/>
          <p:cNvSpPr txBox="1"/>
          <p:nvPr>
            <p:custDataLst>
              <p:tags r:id="rId3"/>
            </p:custDataLst>
          </p:nvPr>
        </p:nvSpPr>
        <p:spPr>
          <a:xfrm>
            <a:off x="6280785" y="9661525"/>
            <a:ext cx="1367155" cy="313690"/>
          </a:xfrm>
          <a:prstGeom prst="rect">
            <a:avLst/>
          </a:prstGeom>
        </p:spPr>
        <p:txBody>
          <a:bodyPr lIns="0" tIns="0" rIns="0" bIns="0" rtlCol="0" anchor="t">
            <a:noAutofit/>
          </a:bodyPr>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项目内容</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6568972" y="2303151"/>
            <a:ext cx="11719028" cy="6163555"/>
            <a:chOff x="0" y="0"/>
            <a:chExt cx="3086493" cy="1623323"/>
          </a:xfrm>
        </p:grpSpPr>
        <p:sp>
          <p:nvSpPr>
            <p:cNvPr id="3" name="Freeform 3"/>
            <p:cNvSpPr/>
            <p:nvPr/>
          </p:nvSpPr>
          <p:spPr>
            <a:xfrm>
              <a:off x="0" y="0"/>
              <a:ext cx="3086493" cy="1623323"/>
            </a:xfrm>
            <a:custGeom>
              <a:avLst/>
              <a:gdLst/>
              <a:ahLst/>
              <a:cxnLst/>
              <a:rect l="l" t="t" r="r" b="b"/>
              <a:pathLst>
                <a:path w="3086493" h="1623323">
                  <a:moveTo>
                    <a:pt x="0" y="0"/>
                  </a:moveTo>
                  <a:lnTo>
                    <a:pt x="3086493" y="0"/>
                  </a:lnTo>
                  <a:lnTo>
                    <a:pt x="3086493" y="1623323"/>
                  </a:lnTo>
                  <a:lnTo>
                    <a:pt x="0" y="1623323"/>
                  </a:lnTo>
                  <a:close/>
                </a:path>
              </a:pathLst>
            </a:custGeom>
            <a:solidFill>
              <a:srgbClr val="D66049">
                <a:alpha val="18824"/>
              </a:srgbClr>
            </a:solidFill>
          </p:spPr>
        </p:sp>
        <p:sp>
          <p:nvSpPr>
            <p:cNvPr id="4" name="TextBox 4"/>
            <p:cNvSpPr txBox="1"/>
            <p:nvPr/>
          </p:nvSpPr>
          <p:spPr>
            <a:xfrm>
              <a:off x="0" y="-19050"/>
              <a:ext cx="3086493" cy="1642373"/>
            </a:xfrm>
            <a:prstGeom prst="rect">
              <a:avLst/>
            </a:prstGeom>
          </p:spPr>
          <p:txBody>
            <a:bodyPr lIns="50800" tIns="50800" rIns="50800" bIns="50800" rtlCol="0" anchor="ctr"/>
            <a:lstStyle/>
            <a:p>
              <a:pPr algn="ctr">
                <a:lnSpc>
                  <a:spcPts val="2160"/>
                </a:lnSpc>
              </a:pPr>
            </a:p>
          </p:txBody>
        </p:sp>
      </p:grpSp>
      <p:grpSp>
        <p:nvGrpSpPr>
          <p:cNvPr id="5" name="Group 5"/>
          <p:cNvGrpSpPr/>
          <p:nvPr/>
        </p:nvGrpSpPr>
        <p:grpSpPr>
          <a:xfrm rot="0">
            <a:off x="-32987" y="2303151"/>
            <a:ext cx="6601959" cy="6163555"/>
            <a:chOff x="0" y="0"/>
            <a:chExt cx="3403974" cy="3177932"/>
          </a:xfrm>
        </p:grpSpPr>
        <p:sp>
          <p:nvSpPr>
            <p:cNvPr id="6" name="Freeform 6"/>
            <p:cNvSpPr/>
            <p:nvPr/>
          </p:nvSpPr>
          <p:spPr>
            <a:xfrm>
              <a:off x="0" y="0"/>
              <a:ext cx="3403974" cy="3177995"/>
            </a:xfrm>
            <a:custGeom>
              <a:avLst/>
              <a:gdLst/>
              <a:ahLst/>
              <a:cxnLst/>
              <a:rect l="l" t="t" r="r" b="b"/>
              <a:pathLst>
                <a:path w="3403974" h="3177995">
                  <a:moveTo>
                    <a:pt x="0" y="0"/>
                  </a:moveTo>
                  <a:lnTo>
                    <a:pt x="3403974" y="0"/>
                  </a:lnTo>
                  <a:lnTo>
                    <a:pt x="3403974" y="3177995"/>
                  </a:lnTo>
                  <a:lnTo>
                    <a:pt x="0" y="3177995"/>
                  </a:lnTo>
                </a:path>
              </a:pathLst>
            </a:custGeom>
            <a:blipFill>
              <a:blip r:embed="rId1"/>
              <a:stretch>
                <a:fillRect l="-9213" r="-46713"/>
              </a:stretch>
            </a:blipFill>
          </p:spPr>
        </p:sp>
      </p:grpSp>
      <p:sp>
        <p:nvSpPr>
          <p:cNvPr id="7" name="Freeform 7"/>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2"/>
            <a:stretch>
              <a:fillRect/>
            </a:stretch>
          </a:blipFill>
        </p:spPr>
      </p:sp>
      <p:grpSp>
        <p:nvGrpSpPr>
          <p:cNvPr id="8" name="Group 8"/>
          <p:cNvGrpSpPr/>
          <p:nvPr/>
        </p:nvGrpSpPr>
        <p:grpSpPr>
          <a:xfrm rot="0">
            <a:off x="17864246" y="2303151"/>
            <a:ext cx="440248" cy="6163555"/>
            <a:chOff x="0" y="0"/>
            <a:chExt cx="115950" cy="1623323"/>
          </a:xfrm>
        </p:grpSpPr>
        <p:sp>
          <p:nvSpPr>
            <p:cNvPr id="9" name="Freeform 9"/>
            <p:cNvSpPr/>
            <p:nvPr/>
          </p:nvSpPr>
          <p:spPr>
            <a:xfrm>
              <a:off x="0" y="0"/>
              <a:ext cx="115950" cy="1623323"/>
            </a:xfrm>
            <a:custGeom>
              <a:avLst/>
              <a:gdLst/>
              <a:ahLst/>
              <a:cxnLst/>
              <a:rect l="l" t="t" r="r" b="b"/>
              <a:pathLst>
                <a:path w="115950" h="1623323">
                  <a:moveTo>
                    <a:pt x="0" y="0"/>
                  </a:moveTo>
                  <a:lnTo>
                    <a:pt x="115950" y="0"/>
                  </a:lnTo>
                  <a:lnTo>
                    <a:pt x="115950" y="1623323"/>
                  </a:lnTo>
                  <a:lnTo>
                    <a:pt x="0" y="1623323"/>
                  </a:lnTo>
                  <a:close/>
                </a:path>
              </a:pathLst>
            </a:custGeom>
            <a:solidFill>
              <a:srgbClr val="D66049"/>
            </a:solidFill>
          </p:spPr>
        </p:sp>
        <p:sp>
          <p:nvSpPr>
            <p:cNvPr id="10" name="TextBox 10"/>
            <p:cNvSpPr txBox="1"/>
            <p:nvPr/>
          </p:nvSpPr>
          <p:spPr>
            <a:xfrm>
              <a:off x="0" y="-19050"/>
              <a:ext cx="115950" cy="1642373"/>
            </a:xfrm>
            <a:prstGeom prst="rect">
              <a:avLst/>
            </a:prstGeom>
          </p:spPr>
          <p:txBody>
            <a:bodyPr lIns="50800" tIns="50800" rIns="50800" bIns="50800" rtlCol="0" anchor="ctr"/>
            <a:lstStyle/>
            <a:p>
              <a:pPr algn="ctr">
                <a:lnSpc>
                  <a:spcPts val="2160"/>
                </a:lnSpc>
              </a:pPr>
            </a:p>
          </p:txBody>
        </p:sp>
      </p:grpSp>
      <p:grpSp>
        <p:nvGrpSpPr>
          <p:cNvPr id="11" name="Group 11"/>
          <p:cNvGrpSpPr/>
          <p:nvPr/>
        </p:nvGrpSpPr>
        <p:grpSpPr>
          <a:xfrm rot="0">
            <a:off x="-16494" y="9376851"/>
            <a:ext cx="18320987" cy="951764"/>
            <a:chOff x="0" y="0"/>
            <a:chExt cx="4825281" cy="250670"/>
          </a:xfrm>
        </p:grpSpPr>
        <p:sp>
          <p:nvSpPr>
            <p:cNvPr id="12" name="Freeform 12"/>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13" name="TextBox 13"/>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14" name="TextBox 14"/>
          <p:cNvSpPr txBox="1"/>
          <p:nvPr/>
        </p:nvSpPr>
        <p:spPr>
          <a:xfrm>
            <a:off x="7279410" y="3722244"/>
            <a:ext cx="9798333" cy="3239643"/>
          </a:xfrm>
          <a:prstGeom prst="rect">
            <a:avLst/>
          </a:prstGeom>
        </p:spPr>
        <p:txBody>
          <a:bodyPr lIns="0" tIns="0" rIns="0" bIns="0" rtlCol="0" anchor="t">
            <a:spAutoFit/>
          </a:bodyPr>
          <a:lstStyle/>
          <a:p>
            <a:pPr algn="just">
              <a:lnSpc>
                <a:spcPts val="2855"/>
              </a:lnSpc>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新加坡金融管理局（Monetary Authority of Singapore，简称 MAS）于 1971 年 1 月 1 日正式成立。它身兼中央银行与主要金融监管机构双重职责，由新加坡政府全面支持，在行政上以董事会为最高决策机构 。</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algn="just">
              <a:lnSpc>
                <a:spcPts val="2855"/>
              </a:lnSpc>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MAS 职能多元且关键。货币政策层面，其制定并执行新加坡货币政策，管理汇率、外汇储备与银行业流动性，保障经济稳定增长。金融监管领域，MAS 负责对银行、保险、证券等金融机构实施审慎监管，构建稳健金融体系。同时，它还监督支付系统、发行货币，并担任政府的银行和金融代理人。在推动金融创新方面，MAS 积极探索，如推进数字货币相关项目，对数字代币服务牌照进行颁发管理，促进金融科技发展，致力于将新加坡打造成充满活力的国际金融中心，推动金融业基础设施发展与技能升级 。自成立以来，MAS 对新加坡金融市场的稳定与繁荣起着举足轻重的作用，有力支撑了新加坡经济的腾飞。</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5" name="TextBox 15"/>
          <p:cNvSpPr txBox="1"/>
          <p:nvPr/>
        </p:nvSpPr>
        <p:spPr>
          <a:xfrm>
            <a:off x="7279410" y="2855103"/>
            <a:ext cx="5149076" cy="510158"/>
          </a:xfrm>
          <a:prstGeom prst="rect">
            <a:avLst/>
          </a:prstGeom>
        </p:spPr>
        <p:txBody>
          <a:bodyPr lIns="0" tIns="0" rIns="0" bIns="0" rtlCol="0" anchor="t">
            <a:spAutoFit/>
          </a:bodyPr>
          <a:lstStyle/>
          <a:p>
            <a:pPr algn="l">
              <a:lnSpc>
                <a:spcPts val="4370"/>
              </a:lnSpc>
            </a:pPr>
            <a:r>
              <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新加坡金融管理局</a:t>
            </a:r>
            <a:endPar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6" name="TextBox 16"/>
          <p:cNvSpPr txBox="1"/>
          <p:nvPr/>
        </p:nvSpPr>
        <p:spPr>
          <a:xfrm>
            <a:off x="987992" y="645344"/>
            <a:ext cx="6661460" cy="758825"/>
          </a:xfrm>
          <a:prstGeom prst="rect">
            <a:avLst/>
          </a:prstGeom>
        </p:spPr>
        <p:txBody>
          <a:bodyPr lIns="0" tIns="0" rIns="0" bIns="0" rtlCol="0" anchor="t">
            <a:spAutoFit/>
          </a:bodyPr>
          <a:lstStyle/>
          <a:p>
            <a:pPr marL="0" lvl="0" indent="0" algn="l">
              <a:lnSpc>
                <a:spcPts val="5920"/>
              </a:lnSpc>
              <a:spcBef>
                <a:spcPct val="0"/>
              </a:spcBef>
            </a:pPr>
            <a:r>
              <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企业参访交流</a:t>
            </a:r>
            <a:endPar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7" name="TextBox 17"/>
          <p:cNvSpPr txBox="1"/>
          <p:nvPr/>
        </p:nvSpPr>
        <p:spPr>
          <a:xfrm>
            <a:off x="16036086"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项目申请</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8" name="TextBox 18"/>
          <p:cNvSpPr txBox="1"/>
          <p:nvPr/>
        </p:nvSpPr>
        <p:spPr>
          <a:xfrm>
            <a:off x="1126115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项目行程</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0" name="TextBox 20"/>
          <p:cNvSpPr txBox="1"/>
          <p:nvPr/>
        </p:nvSpPr>
        <p:spPr>
          <a:xfrm>
            <a:off x="1711298"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项目概述</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1" name="TextBox 19"/>
          <p:cNvSpPr txBox="1"/>
          <p:nvPr>
            <p:custDataLst>
              <p:tags r:id="rId3"/>
            </p:custDataLst>
          </p:nvPr>
        </p:nvSpPr>
        <p:spPr>
          <a:xfrm>
            <a:off x="6280785" y="9661525"/>
            <a:ext cx="1367155" cy="313690"/>
          </a:xfrm>
          <a:prstGeom prst="rect">
            <a:avLst/>
          </a:prstGeom>
        </p:spPr>
        <p:txBody>
          <a:bodyPr lIns="0" tIns="0" rIns="0" bIns="0" rtlCol="0" anchor="t">
            <a:noAutofit/>
          </a:bodyPr>
          <a:lstStyle/>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项目内容</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6568972" y="2303151"/>
            <a:ext cx="11719028" cy="6163555"/>
            <a:chOff x="0" y="0"/>
            <a:chExt cx="3086493" cy="1623323"/>
          </a:xfrm>
        </p:grpSpPr>
        <p:sp>
          <p:nvSpPr>
            <p:cNvPr id="3" name="Freeform 3"/>
            <p:cNvSpPr/>
            <p:nvPr/>
          </p:nvSpPr>
          <p:spPr>
            <a:xfrm>
              <a:off x="0" y="0"/>
              <a:ext cx="3086493" cy="1623323"/>
            </a:xfrm>
            <a:custGeom>
              <a:avLst/>
              <a:gdLst/>
              <a:ahLst/>
              <a:cxnLst/>
              <a:rect l="l" t="t" r="r" b="b"/>
              <a:pathLst>
                <a:path w="3086493" h="1623323">
                  <a:moveTo>
                    <a:pt x="0" y="0"/>
                  </a:moveTo>
                  <a:lnTo>
                    <a:pt x="3086493" y="0"/>
                  </a:lnTo>
                  <a:lnTo>
                    <a:pt x="3086493" y="1623323"/>
                  </a:lnTo>
                  <a:lnTo>
                    <a:pt x="0" y="1623323"/>
                  </a:lnTo>
                  <a:close/>
                </a:path>
              </a:pathLst>
            </a:custGeom>
            <a:solidFill>
              <a:srgbClr val="D66049">
                <a:alpha val="18824"/>
              </a:srgbClr>
            </a:solidFill>
          </p:spPr>
        </p:sp>
        <p:sp>
          <p:nvSpPr>
            <p:cNvPr id="4" name="TextBox 4"/>
            <p:cNvSpPr txBox="1"/>
            <p:nvPr/>
          </p:nvSpPr>
          <p:spPr>
            <a:xfrm>
              <a:off x="0" y="-19050"/>
              <a:ext cx="3086493" cy="1642373"/>
            </a:xfrm>
            <a:prstGeom prst="rect">
              <a:avLst/>
            </a:prstGeom>
          </p:spPr>
          <p:txBody>
            <a:bodyPr lIns="50800" tIns="50800" rIns="50800" bIns="50800" rtlCol="0" anchor="ctr"/>
            <a:lstStyle/>
            <a:p>
              <a:pPr algn="ctr">
                <a:lnSpc>
                  <a:spcPts val="2160"/>
                </a:lnSpc>
              </a:pPr>
            </a:p>
          </p:txBody>
        </p:sp>
      </p:grpSp>
      <p:grpSp>
        <p:nvGrpSpPr>
          <p:cNvPr id="5" name="Group 5"/>
          <p:cNvGrpSpPr/>
          <p:nvPr/>
        </p:nvGrpSpPr>
        <p:grpSpPr>
          <a:xfrm rot="0">
            <a:off x="-32987" y="2303151"/>
            <a:ext cx="6601959" cy="6163555"/>
            <a:chOff x="0" y="0"/>
            <a:chExt cx="3403974" cy="3177932"/>
          </a:xfrm>
        </p:grpSpPr>
        <p:sp>
          <p:nvSpPr>
            <p:cNvPr id="6" name="Freeform 6"/>
            <p:cNvSpPr/>
            <p:nvPr/>
          </p:nvSpPr>
          <p:spPr>
            <a:xfrm>
              <a:off x="0" y="0"/>
              <a:ext cx="3403974" cy="3177995"/>
            </a:xfrm>
            <a:custGeom>
              <a:avLst/>
              <a:gdLst/>
              <a:ahLst/>
              <a:cxnLst/>
              <a:rect l="l" t="t" r="r" b="b"/>
              <a:pathLst>
                <a:path w="3403974" h="3177995">
                  <a:moveTo>
                    <a:pt x="0" y="0"/>
                  </a:moveTo>
                  <a:lnTo>
                    <a:pt x="3403974" y="0"/>
                  </a:lnTo>
                  <a:lnTo>
                    <a:pt x="3403974" y="3177995"/>
                  </a:lnTo>
                  <a:lnTo>
                    <a:pt x="0" y="3177995"/>
                  </a:lnTo>
                </a:path>
              </a:pathLst>
            </a:custGeom>
            <a:blipFill>
              <a:blip r:embed="rId1"/>
              <a:stretch>
                <a:fillRect l="-7850" r="-32017"/>
              </a:stretch>
            </a:blipFill>
          </p:spPr>
        </p:sp>
      </p:grpSp>
      <p:sp>
        <p:nvSpPr>
          <p:cNvPr id="7" name="Freeform 7"/>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2"/>
            <a:stretch>
              <a:fillRect/>
            </a:stretch>
          </a:blipFill>
        </p:spPr>
      </p:sp>
      <p:grpSp>
        <p:nvGrpSpPr>
          <p:cNvPr id="8" name="Group 8"/>
          <p:cNvGrpSpPr/>
          <p:nvPr/>
        </p:nvGrpSpPr>
        <p:grpSpPr>
          <a:xfrm rot="0">
            <a:off x="17864246" y="2303151"/>
            <a:ext cx="440248" cy="6163555"/>
            <a:chOff x="0" y="0"/>
            <a:chExt cx="115950" cy="1623323"/>
          </a:xfrm>
        </p:grpSpPr>
        <p:sp>
          <p:nvSpPr>
            <p:cNvPr id="9" name="Freeform 9"/>
            <p:cNvSpPr/>
            <p:nvPr/>
          </p:nvSpPr>
          <p:spPr>
            <a:xfrm>
              <a:off x="0" y="0"/>
              <a:ext cx="115950" cy="1623323"/>
            </a:xfrm>
            <a:custGeom>
              <a:avLst/>
              <a:gdLst/>
              <a:ahLst/>
              <a:cxnLst/>
              <a:rect l="l" t="t" r="r" b="b"/>
              <a:pathLst>
                <a:path w="115950" h="1623323">
                  <a:moveTo>
                    <a:pt x="0" y="0"/>
                  </a:moveTo>
                  <a:lnTo>
                    <a:pt x="115950" y="0"/>
                  </a:lnTo>
                  <a:lnTo>
                    <a:pt x="115950" y="1623323"/>
                  </a:lnTo>
                  <a:lnTo>
                    <a:pt x="0" y="1623323"/>
                  </a:lnTo>
                  <a:close/>
                </a:path>
              </a:pathLst>
            </a:custGeom>
            <a:solidFill>
              <a:srgbClr val="D66049"/>
            </a:solidFill>
          </p:spPr>
        </p:sp>
        <p:sp>
          <p:nvSpPr>
            <p:cNvPr id="10" name="TextBox 10"/>
            <p:cNvSpPr txBox="1"/>
            <p:nvPr/>
          </p:nvSpPr>
          <p:spPr>
            <a:xfrm>
              <a:off x="0" y="-19050"/>
              <a:ext cx="115950" cy="1642373"/>
            </a:xfrm>
            <a:prstGeom prst="rect">
              <a:avLst/>
            </a:prstGeom>
          </p:spPr>
          <p:txBody>
            <a:bodyPr lIns="50800" tIns="50800" rIns="50800" bIns="50800" rtlCol="0" anchor="ctr"/>
            <a:lstStyle/>
            <a:p>
              <a:pPr algn="ctr">
                <a:lnSpc>
                  <a:spcPts val="2160"/>
                </a:lnSpc>
              </a:pPr>
            </a:p>
          </p:txBody>
        </p:sp>
      </p:grpSp>
      <p:grpSp>
        <p:nvGrpSpPr>
          <p:cNvPr id="11" name="Group 11"/>
          <p:cNvGrpSpPr/>
          <p:nvPr/>
        </p:nvGrpSpPr>
        <p:grpSpPr>
          <a:xfrm rot="0">
            <a:off x="-16494" y="9376851"/>
            <a:ext cx="18320987" cy="951764"/>
            <a:chOff x="0" y="0"/>
            <a:chExt cx="4825281" cy="250670"/>
          </a:xfrm>
        </p:grpSpPr>
        <p:sp>
          <p:nvSpPr>
            <p:cNvPr id="12" name="Freeform 12"/>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13" name="TextBox 13"/>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14" name="TextBox 14"/>
          <p:cNvSpPr txBox="1"/>
          <p:nvPr/>
        </p:nvSpPr>
        <p:spPr>
          <a:xfrm>
            <a:off x="7279410" y="3722244"/>
            <a:ext cx="9798333" cy="2153793"/>
          </a:xfrm>
          <a:prstGeom prst="rect">
            <a:avLst/>
          </a:prstGeom>
        </p:spPr>
        <p:txBody>
          <a:bodyPr lIns="0" tIns="0" rIns="0" bIns="0" rtlCol="0" anchor="t">
            <a:spAutoFit/>
          </a:bodyPr>
          <a:lstStyle/>
          <a:p>
            <a:pPr algn="just">
              <a:lnSpc>
                <a:spcPts val="2855"/>
              </a:lnSpc>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新加坡科学中心（Science Centre Singapore）成立于1977年，是亚洲领先的科学教育机构之一。其使命是通过互动展览、教育活动和创新项目，激发公众对科学、技术、工程和数学（STEM）的兴趣。科学中心拥有超过1,000件互动展品，涵盖物理、化学、生物、天文、环境科学等多个领域，适合各年龄段的参观者。此外，中心还设有天文馆、生态花园和儿童科学馆等特色区域。每年举办丰富的科学工作坊、讲座和竞赛，并与学校、科研机构及企业合作，推动科学教育的普及与创新。作为新加坡科学文化的重要地标，科学中心致力于培养未来的科学家和创新者。</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5" name="TextBox 15"/>
          <p:cNvSpPr txBox="1"/>
          <p:nvPr/>
        </p:nvSpPr>
        <p:spPr>
          <a:xfrm>
            <a:off x="7279410" y="2855103"/>
            <a:ext cx="5149076" cy="560070"/>
          </a:xfrm>
          <a:prstGeom prst="rect">
            <a:avLst/>
          </a:prstGeom>
        </p:spPr>
        <p:txBody>
          <a:bodyPr lIns="0" tIns="0" rIns="0" bIns="0" rtlCol="0" anchor="t">
            <a:spAutoFit/>
          </a:bodyPr>
          <a:lstStyle/>
          <a:p>
            <a:pPr algn="l">
              <a:lnSpc>
                <a:spcPts val="4370"/>
              </a:lnSpc>
            </a:pPr>
            <a:r>
              <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新加坡科学中心</a:t>
            </a:r>
            <a:endPar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6" name="TextBox 16"/>
          <p:cNvSpPr txBox="1"/>
          <p:nvPr/>
        </p:nvSpPr>
        <p:spPr>
          <a:xfrm>
            <a:off x="987992" y="645344"/>
            <a:ext cx="6661460" cy="747662"/>
          </a:xfrm>
          <a:prstGeom prst="rect">
            <a:avLst/>
          </a:prstGeom>
        </p:spPr>
        <p:txBody>
          <a:bodyPr lIns="0" tIns="0" rIns="0" bIns="0" rtlCol="0" anchor="t">
            <a:spAutoFit/>
          </a:bodyPr>
          <a:lstStyle/>
          <a:p>
            <a:pPr marL="0" lvl="0" indent="0" algn="l">
              <a:lnSpc>
                <a:spcPts val="5920"/>
              </a:lnSpc>
              <a:spcBef>
                <a:spcPct val="0"/>
              </a:spcBef>
            </a:pPr>
            <a:r>
              <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企业参访交流</a:t>
            </a:r>
            <a:endPar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7" name="TextBox 17"/>
          <p:cNvSpPr txBox="1"/>
          <p:nvPr/>
        </p:nvSpPr>
        <p:spPr>
          <a:xfrm>
            <a:off x="16036086"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项目申请</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8" name="TextBox 18"/>
          <p:cNvSpPr txBox="1"/>
          <p:nvPr/>
        </p:nvSpPr>
        <p:spPr>
          <a:xfrm>
            <a:off x="1126115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项目行程</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0" name="TextBox 20"/>
          <p:cNvSpPr txBox="1"/>
          <p:nvPr/>
        </p:nvSpPr>
        <p:spPr>
          <a:xfrm>
            <a:off x="1711298"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项目概述</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1" name="TextBox 19"/>
          <p:cNvSpPr txBox="1"/>
          <p:nvPr>
            <p:custDataLst>
              <p:tags r:id="rId3"/>
            </p:custDataLst>
          </p:nvPr>
        </p:nvSpPr>
        <p:spPr>
          <a:xfrm>
            <a:off x="6280785" y="9661525"/>
            <a:ext cx="1367155" cy="313690"/>
          </a:xfrm>
          <a:prstGeom prst="rect">
            <a:avLst/>
          </a:prstGeom>
        </p:spPr>
        <p:txBody>
          <a:bodyPr lIns="0" tIns="0" rIns="0" bIns="0" rtlCol="0" anchor="t">
            <a:noAutofit/>
          </a:bodyPr>
          <a:lstStyle/>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项目内容</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1"/>
            <a:stretch>
              <a:fillRect/>
            </a:stretch>
          </a:blipFill>
        </p:spPr>
      </p:sp>
      <p:grpSp>
        <p:nvGrpSpPr>
          <p:cNvPr id="3" name="Group 3"/>
          <p:cNvGrpSpPr/>
          <p:nvPr/>
        </p:nvGrpSpPr>
        <p:grpSpPr>
          <a:xfrm rot="0">
            <a:off x="13278408" y="0"/>
            <a:ext cx="5009592" cy="9376851"/>
            <a:chOff x="0" y="0"/>
            <a:chExt cx="1319399" cy="2469623"/>
          </a:xfrm>
        </p:grpSpPr>
        <p:sp>
          <p:nvSpPr>
            <p:cNvPr id="4" name="Freeform 4"/>
            <p:cNvSpPr/>
            <p:nvPr/>
          </p:nvSpPr>
          <p:spPr>
            <a:xfrm>
              <a:off x="0" y="0"/>
              <a:ext cx="1319399" cy="2469623"/>
            </a:xfrm>
            <a:custGeom>
              <a:avLst/>
              <a:gdLst/>
              <a:ahLst/>
              <a:cxnLst/>
              <a:rect l="l" t="t" r="r" b="b"/>
              <a:pathLst>
                <a:path w="1319399" h="2469623">
                  <a:moveTo>
                    <a:pt x="0" y="0"/>
                  </a:moveTo>
                  <a:lnTo>
                    <a:pt x="1319399" y="0"/>
                  </a:lnTo>
                  <a:lnTo>
                    <a:pt x="1319399" y="2469623"/>
                  </a:lnTo>
                  <a:lnTo>
                    <a:pt x="0" y="2469623"/>
                  </a:lnTo>
                  <a:close/>
                </a:path>
              </a:pathLst>
            </a:custGeom>
            <a:solidFill>
              <a:srgbClr val="D66049"/>
            </a:solidFill>
          </p:spPr>
        </p:sp>
        <p:sp>
          <p:nvSpPr>
            <p:cNvPr id="5" name="TextBox 5"/>
            <p:cNvSpPr txBox="1"/>
            <p:nvPr/>
          </p:nvSpPr>
          <p:spPr>
            <a:xfrm>
              <a:off x="0" y="-19050"/>
              <a:ext cx="1319399" cy="2488673"/>
            </a:xfrm>
            <a:prstGeom prst="rect">
              <a:avLst/>
            </a:prstGeom>
          </p:spPr>
          <p:txBody>
            <a:bodyPr lIns="50800" tIns="50800" rIns="50800" bIns="50800" rtlCol="0" anchor="ctr"/>
            <a:lstStyle/>
            <a:p>
              <a:pPr algn="ctr">
                <a:lnSpc>
                  <a:spcPts val="2160"/>
                </a:lnSpc>
              </a:pPr>
            </a:p>
          </p:txBody>
        </p:sp>
      </p:grpSp>
      <p:grpSp>
        <p:nvGrpSpPr>
          <p:cNvPr id="6" name="Group 6"/>
          <p:cNvGrpSpPr/>
          <p:nvPr/>
        </p:nvGrpSpPr>
        <p:grpSpPr>
          <a:xfrm rot="0">
            <a:off x="10566492" y="2247320"/>
            <a:ext cx="6472359" cy="2839030"/>
            <a:chOff x="0" y="0"/>
            <a:chExt cx="4872639" cy="2137330"/>
          </a:xfrm>
        </p:grpSpPr>
        <p:sp>
          <p:nvSpPr>
            <p:cNvPr id="7" name="Freeform 7"/>
            <p:cNvSpPr/>
            <p:nvPr/>
          </p:nvSpPr>
          <p:spPr>
            <a:xfrm>
              <a:off x="0" y="0"/>
              <a:ext cx="4872639" cy="2137393"/>
            </a:xfrm>
            <a:custGeom>
              <a:avLst/>
              <a:gdLst/>
              <a:ahLst/>
              <a:cxnLst/>
              <a:rect l="l" t="t" r="r" b="b"/>
              <a:pathLst>
                <a:path w="4872639" h="2137393">
                  <a:moveTo>
                    <a:pt x="0" y="0"/>
                  </a:moveTo>
                  <a:lnTo>
                    <a:pt x="4872639" y="0"/>
                  </a:lnTo>
                  <a:lnTo>
                    <a:pt x="4872639" y="2137393"/>
                  </a:lnTo>
                  <a:lnTo>
                    <a:pt x="0" y="2137393"/>
                  </a:lnTo>
                </a:path>
              </a:pathLst>
            </a:custGeom>
            <a:blipFill>
              <a:blip r:embed="rId2"/>
              <a:stretch>
                <a:fillRect t="-14404" b="-38336"/>
              </a:stretch>
            </a:blipFill>
          </p:spPr>
        </p:sp>
      </p:grpSp>
      <p:grpSp>
        <p:nvGrpSpPr>
          <p:cNvPr id="8" name="Group 8"/>
          <p:cNvGrpSpPr/>
          <p:nvPr/>
        </p:nvGrpSpPr>
        <p:grpSpPr>
          <a:xfrm rot="0">
            <a:off x="10566492" y="5353050"/>
            <a:ext cx="6472359" cy="2839030"/>
            <a:chOff x="0" y="0"/>
            <a:chExt cx="4872639" cy="2137330"/>
          </a:xfrm>
        </p:grpSpPr>
        <p:sp>
          <p:nvSpPr>
            <p:cNvPr id="9" name="Freeform 9"/>
            <p:cNvSpPr/>
            <p:nvPr/>
          </p:nvSpPr>
          <p:spPr>
            <a:xfrm>
              <a:off x="0" y="0"/>
              <a:ext cx="4872639" cy="2137393"/>
            </a:xfrm>
            <a:custGeom>
              <a:avLst/>
              <a:gdLst/>
              <a:ahLst/>
              <a:cxnLst/>
              <a:rect l="l" t="t" r="r" b="b"/>
              <a:pathLst>
                <a:path w="4872639" h="2137393">
                  <a:moveTo>
                    <a:pt x="0" y="0"/>
                  </a:moveTo>
                  <a:lnTo>
                    <a:pt x="4872639" y="0"/>
                  </a:lnTo>
                  <a:lnTo>
                    <a:pt x="4872639" y="2137393"/>
                  </a:lnTo>
                  <a:lnTo>
                    <a:pt x="0" y="2137393"/>
                  </a:lnTo>
                </a:path>
              </a:pathLst>
            </a:custGeom>
            <a:blipFill>
              <a:blip r:embed="rId3"/>
              <a:stretch>
                <a:fillRect t="-44051" b="-7929"/>
              </a:stretch>
            </a:blipFill>
          </p:spPr>
        </p:sp>
      </p:grpSp>
      <p:grpSp>
        <p:nvGrpSpPr>
          <p:cNvPr id="10" name="Group 10"/>
          <p:cNvGrpSpPr/>
          <p:nvPr/>
        </p:nvGrpSpPr>
        <p:grpSpPr>
          <a:xfrm rot="0">
            <a:off x="1028700" y="2247320"/>
            <a:ext cx="9537792" cy="2839030"/>
            <a:chOff x="0" y="0"/>
            <a:chExt cx="2512011" cy="747728"/>
          </a:xfrm>
        </p:grpSpPr>
        <p:sp>
          <p:nvSpPr>
            <p:cNvPr id="11" name="Freeform 11"/>
            <p:cNvSpPr/>
            <p:nvPr/>
          </p:nvSpPr>
          <p:spPr>
            <a:xfrm>
              <a:off x="0" y="0"/>
              <a:ext cx="2512011" cy="747728"/>
            </a:xfrm>
            <a:custGeom>
              <a:avLst/>
              <a:gdLst/>
              <a:ahLst/>
              <a:cxnLst/>
              <a:rect l="l" t="t" r="r" b="b"/>
              <a:pathLst>
                <a:path w="2512011" h="747728">
                  <a:moveTo>
                    <a:pt x="0" y="0"/>
                  </a:moveTo>
                  <a:lnTo>
                    <a:pt x="2512011" y="0"/>
                  </a:lnTo>
                  <a:lnTo>
                    <a:pt x="2512011" y="747728"/>
                  </a:lnTo>
                  <a:lnTo>
                    <a:pt x="0" y="747728"/>
                  </a:lnTo>
                  <a:close/>
                </a:path>
              </a:pathLst>
            </a:custGeom>
            <a:solidFill>
              <a:srgbClr val="D66049">
                <a:alpha val="13725"/>
              </a:srgbClr>
            </a:solidFill>
          </p:spPr>
        </p:sp>
        <p:sp>
          <p:nvSpPr>
            <p:cNvPr id="12" name="TextBox 12"/>
            <p:cNvSpPr txBox="1"/>
            <p:nvPr/>
          </p:nvSpPr>
          <p:spPr>
            <a:xfrm>
              <a:off x="0" y="-19050"/>
              <a:ext cx="2512011" cy="766778"/>
            </a:xfrm>
            <a:prstGeom prst="rect">
              <a:avLst/>
            </a:prstGeom>
          </p:spPr>
          <p:txBody>
            <a:bodyPr lIns="50800" tIns="50800" rIns="50800" bIns="50800" rtlCol="0" anchor="ctr"/>
            <a:lstStyle/>
            <a:p>
              <a:pPr algn="ctr">
                <a:lnSpc>
                  <a:spcPts val="2160"/>
                </a:lnSpc>
              </a:pPr>
            </a:p>
          </p:txBody>
        </p:sp>
      </p:grpSp>
      <p:grpSp>
        <p:nvGrpSpPr>
          <p:cNvPr id="13" name="Group 13"/>
          <p:cNvGrpSpPr/>
          <p:nvPr/>
        </p:nvGrpSpPr>
        <p:grpSpPr>
          <a:xfrm rot="0">
            <a:off x="1028700" y="5353050"/>
            <a:ext cx="9537792" cy="2839030"/>
            <a:chOff x="0" y="0"/>
            <a:chExt cx="2512011" cy="747728"/>
          </a:xfrm>
        </p:grpSpPr>
        <p:sp>
          <p:nvSpPr>
            <p:cNvPr id="14" name="Freeform 14"/>
            <p:cNvSpPr/>
            <p:nvPr/>
          </p:nvSpPr>
          <p:spPr>
            <a:xfrm>
              <a:off x="0" y="0"/>
              <a:ext cx="2512011" cy="747728"/>
            </a:xfrm>
            <a:custGeom>
              <a:avLst/>
              <a:gdLst/>
              <a:ahLst/>
              <a:cxnLst/>
              <a:rect l="l" t="t" r="r" b="b"/>
              <a:pathLst>
                <a:path w="2512011" h="747728">
                  <a:moveTo>
                    <a:pt x="0" y="0"/>
                  </a:moveTo>
                  <a:lnTo>
                    <a:pt x="2512011" y="0"/>
                  </a:lnTo>
                  <a:lnTo>
                    <a:pt x="2512011" y="747728"/>
                  </a:lnTo>
                  <a:lnTo>
                    <a:pt x="0" y="747728"/>
                  </a:lnTo>
                  <a:close/>
                </a:path>
              </a:pathLst>
            </a:custGeom>
            <a:solidFill>
              <a:srgbClr val="D66049">
                <a:alpha val="13725"/>
              </a:srgbClr>
            </a:solidFill>
          </p:spPr>
        </p:sp>
        <p:sp>
          <p:nvSpPr>
            <p:cNvPr id="15" name="TextBox 15"/>
            <p:cNvSpPr txBox="1"/>
            <p:nvPr/>
          </p:nvSpPr>
          <p:spPr>
            <a:xfrm>
              <a:off x="0" y="-19050"/>
              <a:ext cx="2512011" cy="766778"/>
            </a:xfrm>
            <a:prstGeom prst="rect">
              <a:avLst/>
            </a:prstGeom>
          </p:spPr>
          <p:txBody>
            <a:bodyPr lIns="50800" tIns="50800" rIns="50800" bIns="50800" rtlCol="0" anchor="ctr"/>
            <a:lstStyle/>
            <a:p>
              <a:pPr algn="ctr">
                <a:lnSpc>
                  <a:spcPts val="2160"/>
                </a:lnSpc>
              </a:pPr>
            </a:p>
          </p:txBody>
        </p:sp>
      </p:grpSp>
      <p:sp>
        <p:nvSpPr>
          <p:cNvPr id="16" name="TextBox 16"/>
          <p:cNvSpPr txBox="1"/>
          <p:nvPr/>
        </p:nvSpPr>
        <p:spPr>
          <a:xfrm>
            <a:off x="2589758" y="2599424"/>
            <a:ext cx="7140129" cy="560070"/>
          </a:xfrm>
          <a:prstGeom prst="rect">
            <a:avLst/>
          </a:prstGeom>
        </p:spPr>
        <p:txBody>
          <a:bodyPr lIns="0" tIns="0" rIns="0" bIns="0" rtlCol="0" anchor="t">
            <a:spAutoFit/>
          </a:bodyPr>
          <a:lstStyle/>
          <a:p>
            <a:pPr marL="0" lvl="0" indent="0" algn="just">
              <a:lnSpc>
                <a:spcPts val="4370"/>
              </a:lnSpc>
              <a:spcBef>
                <a:spcPct val="0"/>
              </a:spcBef>
            </a:pPr>
            <a:r>
              <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星耀樟宜</a:t>
            </a:r>
            <a:endPar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7" name="TextBox 17"/>
          <p:cNvSpPr txBox="1"/>
          <p:nvPr/>
        </p:nvSpPr>
        <p:spPr>
          <a:xfrm>
            <a:off x="2589758" y="5705154"/>
            <a:ext cx="7140129" cy="510158"/>
          </a:xfrm>
          <a:prstGeom prst="rect">
            <a:avLst/>
          </a:prstGeom>
        </p:spPr>
        <p:txBody>
          <a:bodyPr lIns="0" tIns="0" rIns="0" bIns="0" rtlCol="0" anchor="t">
            <a:spAutoFit/>
          </a:bodyPr>
          <a:lstStyle/>
          <a:p>
            <a:pPr marL="0" lvl="0" indent="0" algn="just">
              <a:lnSpc>
                <a:spcPts val="4370"/>
              </a:lnSpc>
              <a:spcBef>
                <a:spcPct val="0"/>
              </a:spcBef>
            </a:pPr>
            <a:r>
              <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克拉码头</a:t>
            </a:r>
            <a:endPar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8" name="TextBox 18"/>
          <p:cNvSpPr txBox="1"/>
          <p:nvPr/>
        </p:nvSpPr>
        <p:spPr>
          <a:xfrm>
            <a:off x="2589758" y="3218628"/>
            <a:ext cx="7140129" cy="1429893"/>
          </a:xfrm>
          <a:prstGeom prst="rect">
            <a:avLst/>
          </a:prstGeom>
        </p:spPr>
        <p:txBody>
          <a:bodyPr lIns="0" tIns="0" rIns="0" bIns="0" rtlCol="0" anchor="t">
            <a:spAutoFit/>
          </a:bodyPr>
          <a:lstStyle/>
          <a:p>
            <a:pPr algn="just">
              <a:lnSpc>
                <a:spcPts val="2855"/>
              </a:lnSpc>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新加坡樟宜机场是全球领先的国际机场，以其卓越的服务和设施闻名。机场拥有四个航站楼，提供丰富的购物、餐饮和娱乐选择。星耀樟宜（Jewel Changi Airport）是其标志性景点，拥有全球最高的室内瀑布“雨漩涡”、森林谷和星空花园，融合自然与科技，成为旅客和本地居民的热门目的地。</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9" name="TextBox 19"/>
          <p:cNvSpPr txBox="1"/>
          <p:nvPr/>
        </p:nvSpPr>
        <p:spPr>
          <a:xfrm>
            <a:off x="2589758" y="6324358"/>
            <a:ext cx="7140129" cy="1429893"/>
          </a:xfrm>
          <a:prstGeom prst="rect">
            <a:avLst/>
          </a:prstGeom>
        </p:spPr>
        <p:txBody>
          <a:bodyPr lIns="0" tIns="0" rIns="0" bIns="0" rtlCol="0" anchor="t">
            <a:spAutoFit/>
          </a:bodyPr>
          <a:lstStyle/>
          <a:p>
            <a:pPr algn="just">
              <a:lnSpc>
                <a:spcPts val="2855"/>
              </a:lnSpc>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克拉码头是位于新加坡河畔的著名娱乐和餐饮区，以其丰富的夜生活、河景餐厅和酒吧闻名。这里汇集了各国美食、时尚商店和娱乐场所，白天适合悠闲漫步，夜晚则充满活力。克拉码头还提供游船服务，游客可欣赏沿岸的历史建筑和现代景观，是本地居民和游客的热门打卡地。</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0" name="TextBox 20"/>
          <p:cNvSpPr txBox="1"/>
          <p:nvPr/>
        </p:nvSpPr>
        <p:spPr>
          <a:xfrm>
            <a:off x="1711298" y="2666099"/>
            <a:ext cx="878460" cy="619125"/>
          </a:xfrm>
          <a:prstGeom prst="rect">
            <a:avLst/>
          </a:prstGeom>
        </p:spPr>
        <p:txBody>
          <a:bodyPr lIns="0" tIns="0" rIns="0" bIns="0" rtlCol="0" anchor="t">
            <a:spAutoFit/>
          </a:bodyPr>
          <a:lstStyle/>
          <a:p>
            <a:pPr marL="0" lvl="0" indent="0" algn="l">
              <a:lnSpc>
                <a:spcPts val="4760"/>
              </a:lnSpc>
              <a:spcBef>
                <a:spcPct val="0"/>
              </a:spcBef>
            </a:pPr>
            <a:r>
              <a:rPr lang="en-US" sz="3965" b="1">
                <a:solidFill>
                  <a:srgbClr val="D66049"/>
                </a:solidFill>
                <a:latin typeface="思源黑体 2 Bold"/>
                <a:ea typeface="思源黑体 2 Bold"/>
                <a:cs typeface="思源黑体 2 Bold"/>
                <a:sym typeface="思源黑体 2 Bold"/>
              </a:rPr>
              <a:t>01</a:t>
            </a:r>
            <a:endParaRPr lang="en-US" sz="3965" b="1">
              <a:solidFill>
                <a:srgbClr val="D66049"/>
              </a:solidFill>
              <a:latin typeface="思源黑体 2 Bold"/>
              <a:ea typeface="思源黑体 2 Bold"/>
              <a:cs typeface="思源黑体 2 Bold"/>
              <a:sym typeface="思源黑体 2 Bold"/>
            </a:endParaRPr>
          </a:p>
        </p:txBody>
      </p:sp>
      <p:sp>
        <p:nvSpPr>
          <p:cNvPr id="21" name="TextBox 21"/>
          <p:cNvSpPr txBox="1"/>
          <p:nvPr/>
        </p:nvSpPr>
        <p:spPr>
          <a:xfrm>
            <a:off x="1711298" y="5771829"/>
            <a:ext cx="878460" cy="619125"/>
          </a:xfrm>
          <a:prstGeom prst="rect">
            <a:avLst/>
          </a:prstGeom>
        </p:spPr>
        <p:txBody>
          <a:bodyPr lIns="0" tIns="0" rIns="0" bIns="0" rtlCol="0" anchor="t">
            <a:spAutoFit/>
          </a:bodyPr>
          <a:lstStyle/>
          <a:p>
            <a:pPr marL="0" lvl="0" indent="0" algn="l">
              <a:lnSpc>
                <a:spcPts val="4760"/>
              </a:lnSpc>
              <a:spcBef>
                <a:spcPct val="0"/>
              </a:spcBef>
            </a:pPr>
            <a:r>
              <a:rPr lang="en-US" sz="3965" b="1">
                <a:solidFill>
                  <a:srgbClr val="D66049"/>
                </a:solidFill>
                <a:latin typeface="思源黑体 2 Bold"/>
                <a:ea typeface="思源黑体 2 Bold"/>
                <a:cs typeface="思源黑体 2 Bold"/>
                <a:sym typeface="思源黑体 2 Bold"/>
              </a:rPr>
              <a:t>02</a:t>
            </a:r>
            <a:endParaRPr lang="en-US" sz="3965" b="1">
              <a:solidFill>
                <a:srgbClr val="D66049"/>
              </a:solidFill>
              <a:latin typeface="思源黑体 2 Bold"/>
              <a:ea typeface="思源黑体 2 Bold"/>
              <a:cs typeface="思源黑体 2 Bold"/>
              <a:sym typeface="思源黑体 2 Bold"/>
            </a:endParaRPr>
          </a:p>
        </p:txBody>
      </p:sp>
      <p:sp>
        <p:nvSpPr>
          <p:cNvPr id="22" name="TextBox 22"/>
          <p:cNvSpPr txBox="1"/>
          <p:nvPr/>
        </p:nvSpPr>
        <p:spPr>
          <a:xfrm>
            <a:off x="987992" y="645344"/>
            <a:ext cx="7242113" cy="747662"/>
          </a:xfrm>
          <a:prstGeom prst="rect">
            <a:avLst/>
          </a:prstGeom>
        </p:spPr>
        <p:txBody>
          <a:bodyPr lIns="0" tIns="0" rIns="0" bIns="0" rtlCol="0" anchor="t">
            <a:spAutoFit/>
          </a:bodyPr>
          <a:lstStyle/>
          <a:p>
            <a:pPr marL="0" lvl="0" indent="0" algn="l">
              <a:lnSpc>
                <a:spcPts val="5920"/>
              </a:lnSpc>
              <a:spcBef>
                <a:spcPct val="0"/>
              </a:spcBef>
            </a:pPr>
            <a:r>
              <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新加坡文化参访</a:t>
            </a:r>
            <a:endPar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grpSp>
        <p:nvGrpSpPr>
          <p:cNvPr id="23" name="Group 23"/>
          <p:cNvGrpSpPr/>
          <p:nvPr/>
        </p:nvGrpSpPr>
        <p:grpSpPr>
          <a:xfrm rot="0">
            <a:off x="-16494" y="9376851"/>
            <a:ext cx="18320987" cy="951764"/>
            <a:chOff x="0" y="0"/>
            <a:chExt cx="4825281" cy="250670"/>
          </a:xfrm>
        </p:grpSpPr>
        <p:sp>
          <p:nvSpPr>
            <p:cNvPr id="24" name="Freeform 24"/>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25" name="TextBox 25"/>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26" name="TextBox 26"/>
          <p:cNvSpPr txBox="1"/>
          <p:nvPr/>
        </p:nvSpPr>
        <p:spPr>
          <a:xfrm>
            <a:off x="16036086"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项目申请</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7" name="TextBox 27"/>
          <p:cNvSpPr txBox="1"/>
          <p:nvPr/>
        </p:nvSpPr>
        <p:spPr>
          <a:xfrm>
            <a:off x="1126115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项目行程</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9" name="TextBox 29"/>
          <p:cNvSpPr txBox="1"/>
          <p:nvPr/>
        </p:nvSpPr>
        <p:spPr>
          <a:xfrm>
            <a:off x="1711298"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项目概述</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30" name="TextBox 19"/>
          <p:cNvSpPr txBox="1"/>
          <p:nvPr>
            <p:custDataLst>
              <p:tags r:id="rId4"/>
            </p:custDataLst>
          </p:nvPr>
        </p:nvSpPr>
        <p:spPr>
          <a:xfrm>
            <a:off x="6280785" y="9661525"/>
            <a:ext cx="1367155" cy="313690"/>
          </a:xfrm>
          <a:prstGeom prst="rect">
            <a:avLst/>
          </a:prstGeom>
        </p:spPr>
        <p:txBody>
          <a:bodyPr lIns="0" tIns="0" rIns="0" bIns="0" rtlCol="0" anchor="t">
            <a:noAutofit/>
          </a:bodyPr>
          <a:lstStyle/>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项目内容</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1"/>
            <a:stretch>
              <a:fillRect/>
            </a:stretch>
          </a:blipFill>
        </p:spPr>
      </p:sp>
      <p:grpSp>
        <p:nvGrpSpPr>
          <p:cNvPr id="3" name="Group 3"/>
          <p:cNvGrpSpPr/>
          <p:nvPr/>
        </p:nvGrpSpPr>
        <p:grpSpPr>
          <a:xfrm rot="0">
            <a:off x="13278408" y="0"/>
            <a:ext cx="5009592" cy="9376851"/>
            <a:chOff x="0" y="0"/>
            <a:chExt cx="1319399" cy="2469623"/>
          </a:xfrm>
        </p:grpSpPr>
        <p:sp>
          <p:nvSpPr>
            <p:cNvPr id="4" name="Freeform 4"/>
            <p:cNvSpPr/>
            <p:nvPr/>
          </p:nvSpPr>
          <p:spPr>
            <a:xfrm>
              <a:off x="0" y="0"/>
              <a:ext cx="1319399" cy="2469623"/>
            </a:xfrm>
            <a:custGeom>
              <a:avLst/>
              <a:gdLst/>
              <a:ahLst/>
              <a:cxnLst/>
              <a:rect l="l" t="t" r="r" b="b"/>
              <a:pathLst>
                <a:path w="1319399" h="2469623">
                  <a:moveTo>
                    <a:pt x="0" y="0"/>
                  </a:moveTo>
                  <a:lnTo>
                    <a:pt x="1319399" y="0"/>
                  </a:lnTo>
                  <a:lnTo>
                    <a:pt x="1319399" y="2469623"/>
                  </a:lnTo>
                  <a:lnTo>
                    <a:pt x="0" y="2469623"/>
                  </a:lnTo>
                  <a:close/>
                </a:path>
              </a:pathLst>
            </a:custGeom>
            <a:solidFill>
              <a:srgbClr val="D66049"/>
            </a:solidFill>
          </p:spPr>
        </p:sp>
        <p:sp>
          <p:nvSpPr>
            <p:cNvPr id="5" name="TextBox 5"/>
            <p:cNvSpPr txBox="1"/>
            <p:nvPr/>
          </p:nvSpPr>
          <p:spPr>
            <a:xfrm>
              <a:off x="0" y="-19050"/>
              <a:ext cx="1319399" cy="2488673"/>
            </a:xfrm>
            <a:prstGeom prst="rect">
              <a:avLst/>
            </a:prstGeom>
          </p:spPr>
          <p:txBody>
            <a:bodyPr lIns="50800" tIns="50800" rIns="50800" bIns="50800" rtlCol="0" anchor="ctr"/>
            <a:lstStyle/>
            <a:p>
              <a:pPr algn="ctr">
                <a:lnSpc>
                  <a:spcPts val="2160"/>
                </a:lnSpc>
              </a:pPr>
            </a:p>
          </p:txBody>
        </p:sp>
      </p:grpSp>
      <p:grpSp>
        <p:nvGrpSpPr>
          <p:cNvPr id="6" name="Group 6"/>
          <p:cNvGrpSpPr/>
          <p:nvPr/>
        </p:nvGrpSpPr>
        <p:grpSpPr>
          <a:xfrm rot="0">
            <a:off x="10566492" y="2247320"/>
            <a:ext cx="6472359" cy="2839030"/>
            <a:chOff x="0" y="0"/>
            <a:chExt cx="4872639" cy="2137330"/>
          </a:xfrm>
        </p:grpSpPr>
        <p:sp>
          <p:nvSpPr>
            <p:cNvPr id="7" name="Freeform 7"/>
            <p:cNvSpPr/>
            <p:nvPr/>
          </p:nvSpPr>
          <p:spPr>
            <a:xfrm>
              <a:off x="0" y="0"/>
              <a:ext cx="4872639" cy="2137393"/>
            </a:xfrm>
            <a:custGeom>
              <a:avLst/>
              <a:gdLst/>
              <a:ahLst/>
              <a:cxnLst/>
              <a:rect l="l" t="t" r="r" b="b"/>
              <a:pathLst>
                <a:path w="4872639" h="2137393">
                  <a:moveTo>
                    <a:pt x="0" y="0"/>
                  </a:moveTo>
                  <a:lnTo>
                    <a:pt x="4872639" y="0"/>
                  </a:lnTo>
                  <a:lnTo>
                    <a:pt x="4872639" y="2137393"/>
                  </a:lnTo>
                  <a:lnTo>
                    <a:pt x="0" y="2137393"/>
                  </a:lnTo>
                </a:path>
              </a:pathLst>
            </a:custGeom>
            <a:blipFill>
              <a:blip r:embed="rId2"/>
              <a:stretch>
                <a:fillRect t="-11377" b="-16856"/>
              </a:stretch>
            </a:blipFill>
          </p:spPr>
        </p:sp>
      </p:grpSp>
      <p:grpSp>
        <p:nvGrpSpPr>
          <p:cNvPr id="8" name="Group 8"/>
          <p:cNvGrpSpPr/>
          <p:nvPr/>
        </p:nvGrpSpPr>
        <p:grpSpPr>
          <a:xfrm rot="0">
            <a:off x="10566492" y="5353050"/>
            <a:ext cx="6472359" cy="2839030"/>
            <a:chOff x="0" y="0"/>
            <a:chExt cx="4872639" cy="2137330"/>
          </a:xfrm>
        </p:grpSpPr>
        <p:sp>
          <p:nvSpPr>
            <p:cNvPr id="9" name="Freeform 9"/>
            <p:cNvSpPr/>
            <p:nvPr/>
          </p:nvSpPr>
          <p:spPr>
            <a:xfrm>
              <a:off x="0" y="0"/>
              <a:ext cx="4872639" cy="2137393"/>
            </a:xfrm>
            <a:custGeom>
              <a:avLst/>
              <a:gdLst/>
              <a:ahLst/>
              <a:cxnLst/>
              <a:rect l="l" t="t" r="r" b="b"/>
              <a:pathLst>
                <a:path w="4872639" h="2137393">
                  <a:moveTo>
                    <a:pt x="0" y="0"/>
                  </a:moveTo>
                  <a:lnTo>
                    <a:pt x="4872639" y="0"/>
                  </a:lnTo>
                  <a:lnTo>
                    <a:pt x="4872639" y="2137393"/>
                  </a:lnTo>
                  <a:lnTo>
                    <a:pt x="0" y="2137393"/>
                  </a:lnTo>
                </a:path>
              </a:pathLst>
            </a:custGeom>
            <a:blipFill>
              <a:blip r:embed="rId3"/>
              <a:stretch>
                <a:fillRect t="-24080" b="-27234"/>
              </a:stretch>
            </a:blipFill>
          </p:spPr>
        </p:sp>
      </p:grpSp>
      <p:grpSp>
        <p:nvGrpSpPr>
          <p:cNvPr id="10" name="Group 10"/>
          <p:cNvGrpSpPr/>
          <p:nvPr/>
        </p:nvGrpSpPr>
        <p:grpSpPr>
          <a:xfrm rot="0">
            <a:off x="1028700" y="2247320"/>
            <a:ext cx="9537792" cy="2839030"/>
            <a:chOff x="0" y="0"/>
            <a:chExt cx="2512011" cy="747728"/>
          </a:xfrm>
        </p:grpSpPr>
        <p:sp>
          <p:nvSpPr>
            <p:cNvPr id="11" name="Freeform 11"/>
            <p:cNvSpPr/>
            <p:nvPr/>
          </p:nvSpPr>
          <p:spPr>
            <a:xfrm>
              <a:off x="0" y="0"/>
              <a:ext cx="2512011" cy="747728"/>
            </a:xfrm>
            <a:custGeom>
              <a:avLst/>
              <a:gdLst/>
              <a:ahLst/>
              <a:cxnLst/>
              <a:rect l="l" t="t" r="r" b="b"/>
              <a:pathLst>
                <a:path w="2512011" h="747728">
                  <a:moveTo>
                    <a:pt x="0" y="0"/>
                  </a:moveTo>
                  <a:lnTo>
                    <a:pt x="2512011" y="0"/>
                  </a:lnTo>
                  <a:lnTo>
                    <a:pt x="2512011" y="747728"/>
                  </a:lnTo>
                  <a:lnTo>
                    <a:pt x="0" y="747728"/>
                  </a:lnTo>
                  <a:close/>
                </a:path>
              </a:pathLst>
            </a:custGeom>
            <a:solidFill>
              <a:srgbClr val="D66049">
                <a:alpha val="13725"/>
              </a:srgbClr>
            </a:solidFill>
          </p:spPr>
        </p:sp>
        <p:sp>
          <p:nvSpPr>
            <p:cNvPr id="12" name="TextBox 12"/>
            <p:cNvSpPr txBox="1"/>
            <p:nvPr/>
          </p:nvSpPr>
          <p:spPr>
            <a:xfrm>
              <a:off x="0" y="-19050"/>
              <a:ext cx="2512011" cy="766778"/>
            </a:xfrm>
            <a:prstGeom prst="rect">
              <a:avLst/>
            </a:prstGeom>
          </p:spPr>
          <p:txBody>
            <a:bodyPr lIns="50800" tIns="50800" rIns="50800" bIns="50800" rtlCol="0" anchor="ctr"/>
            <a:lstStyle/>
            <a:p>
              <a:pPr algn="ctr">
                <a:lnSpc>
                  <a:spcPts val="2160"/>
                </a:lnSpc>
              </a:pPr>
            </a:p>
          </p:txBody>
        </p:sp>
      </p:grpSp>
      <p:grpSp>
        <p:nvGrpSpPr>
          <p:cNvPr id="13" name="Group 13"/>
          <p:cNvGrpSpPr/>
          <p:nvPr/>
        </p:nvGrpSpPr>
        <p:grpSpPr>
          <a:xfrm rot="0">
            <a:off x="1028700" y="5353050"/>
            <a:ext cx="9537792" cy="2839030"/>
            <a:chOff x="0" y="0"/>
            <a:chExt cx="2512011" cy="747728"/>
          </a:xfrm>
        </p:grpSpPr>
        <p:sp>
          <p:nvSpPr>
            <p:cNvPr id="14" name="Freeform 14"/>
            <p:cNvSpPr/>
            <p:nvPr/>
          </p:nvSpPr>
          <p:spPr>
            <a:xfrm>
              <a:off x="0" y="0"/>
              <a:ext cx="2512011" cy="747728"/>
            </a:xfrm>
            <a:custGeom>
              <a:avLst/>
              <a:gdLst/>
              <a:ahLst/>
              <a:cxnLst/>
              <a:rect l="l" t="t" r="r" b="b"/>
              <a:pathLst>
                <a:path w="2512011" h="747728">
                  <a:moveTo>
                    <a:pt x="0" y="0"/>
                  </a:moveTo>
                  <a:lnTo>
                    <a:pt x="2512011" y="0"/>
                  </a:lnTo>
                  <a:lnTo>
                    <a:pt x="2512011" y="747728"/>
                  </a:lnTo>
                  <a:lnTo>
                    <a:pt x="0" y="747728"/>
                  </a:lnTo>
                  <a:close/>
                </a:path>
              </a:pathLst>
            </a:custGeom>
            <a:solidFill>
              <a:srgbClr val="D66049">
                <a:alpha val="13725"/>
              </a:srgbClr>
            </a:solidFill>
          </p:spPr>
        </p:sp>
        <p:sp>
          <p:nvSpPr>
            <p:cNvPr id="15" name="TextBox 15"/>
            <p:cNvSpPr txBox="1"/>
            <p:nvPr/>
          </p:nvSpPr>
          <p:spPr>
            <a:xfrm>
              <a:off x="0" y="-19050"/>
              <a:ext cx="2512011" cy="766778"/>
            </a:xfrm>
            <a:prstGeom prst="rect">
              <a:avLst/>
            </a:prstGeom>
          </p:spPr>
          <p:txBody>
            <a:bodyPr lIns="50800" tIns="50800" rIns="50800" bIns="50800" rtlCol="0" anchor="ctr"/>
            <a:lstStyle/>
            <a:p>
              <a:pPr algn="ctr">
                <a:lnSpc>
                  <a:spcPts val="2160"/>
                </a:lnSpc>
              </a:pPr>
            </a:p>
          </p:txBody>
        </p:sp>
      </p:grpSp>
      <p:sp>
        <p:nvSpPr>
          <p:cNvPr id="16" name="TextBox 16"/>
          <p:cNvSpPr txBox="1"/>
          <p:nvPr/>
        </p:nvSpPr>
        <p:spPr>
          <a:xfrm>
            <a:off x="2589758" y="2599424"/>
            <a:ext cx="7140129" cy="560070"/>
          </a:xfrm>
          <a:prstGeom prst="rect">
            <a:avLst/>
          </a:prstGeom>
        </p:spPr>
        <p:txBody>
          <a:bodyPr lIns="0" tIns="0" rIns="0" bIns="0" rtlCol="0" anchor="t">
            <a:spAutoFit/>
          </a:bodyPr>
          <a:lstStyle/>
          <a:p>
            <a:pPr marL="0" lvl="0" indent="0" algn="just">
              <a:lnSpc>
                <a:spcPts val="4370"/>
              </a:lnSpc>
              <a:spcBef>
                <a:spcPct val="0"/>
              </a:spcBef>
            </a:pPr>
            <a:r>
              <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滨海湾花园</a:t>
            </a:r>
            <a:endPar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7" name="TextBox 17"/>
          <p:cNvSpPr txBox="1"/>
          <p:nvPr/>
        </p:nvSpPr>
        <p:spPr>
          <a:xfrm>
            <a:off x="2589758" y="5705154"/>
            <a:ext cx="7140129" cy="510158"/>
          </a:xfrm>
          <a:prstGeom prst="rect">
            <a:avLst/>
          </a:prstGeom>
        </p:spPr>
        <p:txBody>
          <a:bodyPr lIns="0" tIns="0" rIns="0" bIns="0" rtlCol="0" anchor="t">
            <a:spAutoFit/>
          </a:bodyPr>
          <a:lstStyle/>
          <a:p>
            <a:pPr marL="0" lvl="0" indent="0" algn="just">
              <a:lnSpc>
                <a:spcPts val="4370"/>
              </a:lnSpc>
              <a:spcBef>
                <a:spcPct val="0"/>
              </a:spcBef>
            </a:pPr>
            <a:r>
              <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牛车水</a:t>
            </a:r>
            <a:endPar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8" name="TextBox 18"/>
          <p:cNvSpPr txBox="1"/>
          <p:nvPr/>
        </p:nvSpPr>
        <p:spPr>
          <a:xfrm>
            <a:off x="2589758" y="3218628"/>
            <a:ext cx="7140129" cy="1429893"/>
          </a:xfrm>
          <a:prstGeom prst="rect">
            <a:avLst/>
          </a:prstGeom>
        </p:spPr>
        <p:txBody>
          <a:bodyPr lIns="0" tIns="0" rIns="0" bIns="0" rtlCol="0" anchor="t">
            <a:spAutoFit/>
          </a:bodyPr>
          <a:lstStyle/>
          <a:p>
            <a:pPr algn="just">
              <a:lnSpc>
                <a:spcPts val="2855"/>
              </a:lnSpc>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滨海湾花园是位于市中心的标志性景点，以其创新的园林设计和可持续发展理念闻名。园内拥有擎天树丛、云雾林和花穹等标志性景观，融合自然与科技。夜晚的灯光秀更是令人叹为观止。作为新加坡的绿色地标，滨海湾花园是游客和居民休闲娱乐的热门目的地。</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9" name="TextBox 19"/>
          <p:cNvSpPr txBox="1"/>
          <p:nvPr/>
        </p:nvSpPr>
        <p:spPr>
          <a:xfrm>
            <a:off x="2589758" y="6324358"/>
            <a:ext cx="7140129" cy="1429893"/>
          </a:xfrm>
          <a:prstGeom prst="rect">
            <a:avLst/>
          </a:prstGeom>
        </p:spPr>
        <p:txBody>
          <a:bodyPr lIns="0" tIns="0" rIns="0" bIns="0" rtlCol="0" anchor="t">
            <a:spAutoFit/>
          </a:bodyPr>
          <a:lstStyle/>
          <a:p>
            <a:pPr algn="just">
              <a:lnSpc>
                <a:spcPts val="2855"/>
              </a:lnSpc>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牛车水是新加坡的唐人街，以其丰富的文化遗产和热闹的街市闻名。这里汇集了传统中式店铺、美食街和寺庙，如佛牙寺龙华院。牛车水融合了历史与现代，既有传统手工艺品，也有时尚酒吧和餐厅，是体验中华文化和美食的热门目的地。</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0" name="TextBox 20"/>
          <p:cNvSpPr txBox="1"/>
          <p:nvPr/>
        </p:nvSpPr>
        <p:spPr>
          <a:xfrm>
            <a:off x="1711298" y="2666099"/>
            <a:ext cx="878460" cy="619125"/>
          </a:xfrm>
          <a:prstGeom prst="rect">
            <a:avLst/>
          </a:prstGeom>
        </p:spPr>
        <p:txBody>
          <a:bodyPr lIns="0" tIns="0" rIns="0" bIns="0" rtlCol="0" anchor="t">
            <a:spAutoFit/>
          </a:bodyPr>
          <a:lstStyle/>
          <a:p>
            <a:pPr marL="0" lvl="0" indent="0" algn="l">
              <a:lnSpc>
                <a:spcPts val="4760"/>
              </a:lnSpc>
              <a:spcBef>
                <a:spcPct val="0"/>
              </a:spcBef>
            </a:pPr>
            <a:r>
              <a:rPr lang="en-US" sz="3965" b="1">
                <a:solidFill>
                  <a:srgbClr val="D66049"/>
                </a:solidFill>
                <a:latin typeface="思源黑体 2 Bold"/>
                <a:ea typeface="思源黑体 2 Bold"/>
                <a:cs typeface="思源黑体 2 Bold"/>
                <a:sym typeface="思源黑体 2 Bold"/>
              </a:rPr>
              <a:t>03</a:t>
            </a:r>
            <a:endParaRPr lang="en-US" sz="3965" b="1">
              <a:solidFill>
                <a:srgbClr val="D66049"/>
              </a:solidFill>
              <a:latin typeface="思源黑体 2 Bold"/>
              <a:ea typeface="思源黑体 2 Bold"/>
              <a:cs typeface="思源黑体 2 Bold"/>
              <a:sym typeface="思源黑体 2 Bold"/>
            </a:endParaRPr>
          </a:p>
        </p:txBody>
      </p:sp>
      <p:sp>
        <p:nvSpPr>
          <p:cNvPr id="21" name="TextBox 21"/>
          <p:cNvSpPr txBox="1"/>
          <p:nvPr/>
        </p:nvSpPr>
        <p:spPr>
          <a:xfrm>
            <a:off x="1711298" y="5771829"/>
            <a:ext cx="878460" cy="619125"/>
          </a:xfrm>
          <a:prstGeom prst="rect">
            <a:avLst/>
          </a:prstGeom>
        </p:spPr>
        <p:txBody>
          <a:bodyPr lIns="0" tIns="0" rIns="0" bIns="0" rtlCol="0" anchor="t">
            <a:spAutoFit/>
          </a:bodyPr>
          <a:lstStyle/>
          <a:p>
            <a:pPr marL="0" lvl="0" indent="0" algn="l">
              <a:lnSpc>
                <a:spcPts val="4760"/>
              </a:lnSpc>
              <a:spcBef>
                <a:spcPct val="0"/>
              </a:spcBef>
            </a:pPr>
            <a:r>
              <a:rPr lang="en-US" sz="3965" b="1">
                <a:solidFill>
                  <a:srgbClr val="D66049"/>
                </a:solidFill>
                <a:latin typeface="思源黑体 2 Bold"/>
                <a:ea typeface="思源黑体 2 Bold"/>
                <a:cs typeface="思源黑体 2 Bold"/>
                <a:sym typeface="思源黑体 2 Bold"/>
              </a:rPr>
              <a:t>04</a:t>
            </a:r>
            <a:endParaRPr lang="en-US" sz="3965" b="1">
              <a:solidFill>
                <a:srgbClr val="D66049"/>
              </a:solidFill>
              <a:latin typeface="思源黑体 2 Bold"/>
              <a:ea typeface="思源黑体 2 Bold"/>
              <a:cs typeface="思源黑体 2 Bold"/>
              <a:sym typeface="思源黑体 2 Bold"/>
            </a:endParaRPr>
          </a:p>
        </p:txBody>
      </p:sp>
      <p:sp>
        <p:nvSpPr>
          <p:cNvPr id="22" name="TextBox 22"/>
          <p:cNvSpPr txBox="1"/>
          <p:nvPr/>
        </p:nvSpPr>
        <p:spPr>
          <a:xfrm>
            <a:off x="987992" y="645344"/>
            <a:ext cx="7242113" cy="747662"/>
          </a:xfrm>
          <a:prstGeom prst="rect">
            <a:avLst/>
          </a:prstGeom>
        </p:spPr>
        <p:txBody>
          <a:bodyPr lIns="0" tIns="0" rIns="0" bIns="0" rtlCol="0" anchor="t">
            <a:spAutoFit/>
          </a:bodyPr>
          <a:lstStyle/>
          <a:p>
            <a:pPr marL="0" lvl="0" indent="0" algn="l">
              <a:lnSpc>
                <a:spcPts val="5920"/>
              </a:lnSpc>
              <a:spcBef>
                <a:spcPct val="0"/>
              </a:spcBef>
            </a:pPr>
            <a:r>
              <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新加坡文化参访</a:t>
            </a:r>
            <a:endPar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grpSp>
        <p:nvGrpSpPr>
          <p:cNvPr id="23" name="Group 23"/>
          <p:cNvGrpSpPr/>
          <p:nvPr/>
        </p:nvGrpSpPr>
        <p:grpSpPr>
          <a:xfrm rot="0">
            <a:off x="-16494" y="9376851"/>
            <a:ext cx="18320987" cy="951764"/>
            <a:chOff x="0" y="0"/>
            <a:chExt cx="4825281" cy="250670"/>
          </a:xfrm>
        </p:grpSpPr>
        <p:sp>
          <p:nvSpPr>
            <p:cNvPr id="24" name="Freeform 24"/>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25" name="TextBox 25"/>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26" name="TextBox 26"/>
          <p:cNvSpPr txBox="1"/>
          <p:nvPr/>
        </p:nvSpPr>
        <p:spPr>
          <a:xfrm>
            <a:off x="16036086"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项目申请</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7" name="TextBox 27"/>
          <p:cNvSpPr txBox="1"/>
          <p:nvPr/>
        </p:nvSpPr>
        <p:spPr>
          <a:xfrm>
            <a:off x="1126115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项目行程</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9" name="TextBox 29"/>
          <p:cNvSpPr txBox="1"/>
          <p:nvPr/>
        </p:nvSpPr>
        <p:spPr>
          <a:xfrm>
            <a:off x="1711298"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项目概述</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30" name="TextBox 19"/>
          <p:cNvSpPr txBox="1"/>
          <p:nvPr>
            <p:custDataLst>
              <p:tags r:id="rId4"/>
            </p:custDataLst>
          </p:nvPr>
        </p:nvSpPr>
        <p:spPr>
          <a:xfrm>
            <a:off x="6280785" y="9661525"/>
            <a:ext cx="1367155" cy="313690"/>
          </a:xfrm>
          <a:prstGeom prst="rect">
            <a:avLst/>
          </a:prstGeom>
        </p:spPr>
        <p:txBody>
          <a:bodyPr lIns="0" tIns="0" rIns="0" bIns="0" rtlCol="0" anchor="t">
            <a:noAutofit/>
          </a:bodyPr>
          <a:lstStyle/>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项目内容</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87992" y="645344"/>
            <a:ext cx="6198309" cy="758825"/>
          </a:xfrm>
          <a:prstGeom prst="rect">
            <a:avLst/>
          </a:prstGeom>
        </p:spPr>
        <p:txBody>
          <a:bodyPr lIns="0" tIns="0" rIns="0" bIns="0" rtlCol="0" anchor="t">
            <a:spAutoFit/>
          </a:bodyPr>
          <a:lstStyle/>
          <a:p>
            <a:pPr marL="0" lvl="0" indent="0" algn="l">
              <a:lnSpc>
                <a:spcPts val="5920"/>
              </a:lnSpc>
              <a:spcBef>
                <a:spcPct val="0"/>
              </a:spcBef>
            </a:pPr>
            <a:r>
              <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部分讲师介绍</a:t>
            </a:r>
            <a:endPar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3" name="Freeform 3"/>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1"/>
            <a:stretch>
              <a:fillRect/>
            </a:stretch>
          </a:blipFill>
        </p:spPr>
      </p:sp>
      <p:grpSp>
        <p:nvGrpSpPr>
          <p:cNvPr id="4" name="Group 4"/>
          <p:cNvGrpSpPr/>
          <p:nvPr/>
        </p:nvGrpSpPr>
        <p:grpSpPr>
          <a:xfrm rot="0">
            <a:off x="1028700" y="2334158"/>
            <a:ext cx="16230600" cy="1582855"/>
            <a:chOff x="0" y="-38100"/>
            <a:chExt cx="21640800" cy="2110473"/>
          </a:xfrm>
        </p:grpSpPr>
        <p:sp>
          <p:nvSpPr>
            <p:cNvPr id="5" name="Freeform 5"/>
            <p:cNvSpPr/>
            <p:nvPr/>
          </p:nvSpPr>
          <p:spPr>
            <a:xfrm>
              <a:off x="0" y="12700"/>
              <a:ext cx="1057169" cy="640909"/>
            </a:xfrm>
            <a:custGeom>
              <a:avLst/>
              <a:gdLst/>
              <a:ahLst/>
              <a:cxnLst/>
              <a:rect l="l" t="t" r="r" b="b"/>
              <a:pathLst>
                <a:path w="1057169" h="640909">
                  <a:moveTo>
                    <a:pt x="0" y="0"/>
                  </a:moveTo>
                  <a:lnTo>
                    <a:pt x="1057169" y="0"/>
                  </a:lnTo>
                  <a:lnTo>
                    <a:pt x="1057169" y="640909"/>
                  </a:lnTo>
                  <a:lnTo>
                    <a:pt x="0" y="640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288737" y="445080"/>
              <a:ext cx="20352063" cy="1627293"/>
            </a:xfrm>
            <a:prstGeom prst="rect">
              <a:avLst/>
            </a:prstGeom>
          </p:spPr>
          <p:txBody>
            <a:bodyPr lIns="0" tIns="0" rIns="0" bIns="0" rtlCol="0" anchor="t">
              <a:spAutoFit/>
            </a:bodyPr>
            <a:lstStyle/>
            <a:p>
              <a:pPr marL="367030" lvl="1" indent="-183515" algn="just">
                <a:lnSpc>
                  <a:spcPts val="2380"/>
                </a:lnSpc>
                <a:buClrTx/>
                <a:buSzTx/>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南洋理工大学学术委员会成员</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ClrTx/>
                <a:buSzTx/>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国际顶级会议CARCVs、IROS 总主席、技术主席</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ClrTx/>
                <a:buSzTx/>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International Journal of Humanoid Robotics 副主编</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ClrTx/>
                <a:buSzTx/>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Conference Editorial Board, IEEE Control Systems Society 副主编</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7" name="TextBox 7"/>
            <p:cNvSpPr txBox="1"/>
            <p:nvPr/>
          </p:nvSpPr>
          <p:spPr>
            <a:xfrm>
              <a:off x="1770461" y="-38100"/>
              <a:ext cx="19870339" cy="374227"/>
            </a:xfrm>
            <a:prstGeom prst="rect">
              <a:avLst/>
            </a:prstGeom>
          </p:spPr>
          <p:txBody>
            <a:bodyPr lIns="0" tIns="0" rIns="0" bIns="0" rtlCol="0" anchor="t">
              <a:spAutoFit/>
            </a:bodyPr>
            <a:lstStyle/>
            <a:p>
              <a:pPr algn="just">
                <a:lnSpc>
                  <a:spcPts val="2380"/>
                </a:lnSpc>
              </a:pPr>
              <a:r>
                <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Prof. Daniel | 新加坡南洋理工大学终身教授 | 新加坡工程院院士</a:t>
              </a:r>
              <a:endPar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grpSp>
      <p:grpSp>
        <p:nvGrpSpPr>
          <p:cNvPr id="8" name="Group 8"/>
          <p:cNvGrpSpPr/>
          <p:nvPr/>
        </p:nvGrpSpPr>
        <p:grpSpPr>
          <a:xfrm rot="0">
            <a:off x="1028700" y="4458563"/>
            <a:ext cx="16230600" cy="2498525"/>
            <a:chOff x="0" y="-38100"/>
            <a:chExt cx="21640800" cy="3331366"/>
          </a:xfrm>
        </p:grpSpPr>
        <p:sp>
          <p:nvSpPr>
            <p:cNvPr id="9" name="Freeform 9"/>
            <p:cNvSpPr/>
            <p:nvPr/>
          </p:nvSpPr>
          <p:spPr>
            <a:xfrm>
              <a:off x="0" y="12700"/>
              <a:ext cx="1057169" cy="640909"/>
            </a:xfrm>
            <a:custGeom>
              <a:avLst/>
              <a:gdLst/>
              <a:ahLst/>
              <a:cxnLst/>
              <a:rect l="l" t="t" r="r" b="b"/>
              <a:pathLst>
                <a:path w="1057169" h="640909">
                  <a:moveTo>
                    <a:pt x="0" y="0"/>
                  </a:moveTo>
                  <a:lnTo>
                    <a:pt x="1057169" y="0"/>
                  </a:lnTo>
                  <a:lnTo>
                    <a:pt x="1057169" y="640909"/>
                  </a:lnTo>
                  <a:lnTo>
                    <a:pt x="0" y="640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1288737" y="445080"/>
              <a:ext cx="20352063" cy="2848186"/>
            </a:xfrm>
            <a:prstGeom prst="rect">
              <a:avLst/>
            </a:prstGeom>
          </p:spPr>
          <p:txBody>
            <a:bodyPr lIns="0" tIns="0" rIns="0" bIns="0" rtlCol="0" anchor="t">
              <a:spAutoFit/>
            </a:bodyPr>
            <a:lstStyle/>
            <a:p>
              <a:pPr marL="367030" lvl="1" indent="-183515" algn="just">
                <a:lnSpc>
                  <a:spcPts val="2380"/>
                </a:lnSpc>
                <a:buClrTx/>
                <a:buSzTx/>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IEEE 高级会员，IEEE Transactions on Cybernetics, Automatica (IFAC)；Journal of Discrete Event Dynamic Systems；Theory and Applications；Journal of Control and Decision 副主编</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ClrTx/>
                <a:buSzTx/>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Smart Cities in the IEEE Control Systems Society 技术委员会主席</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ClrTx/>
                <a:buSzTx/>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Automation in Logistics in the IEEE Robotics and Automation Society 技术委员会联合主席</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ClrTx/>
                <a:buSzTx/>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2021 Hsue-shen Tsien Paper Award from IEEE/CAA Journal of Automatica Sinica 获得者</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ClrTx/>
                <a:buSzTx/>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2020 Chinese Conference on Decision and Control (CCDC'20) 杰出讲师</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ClrTx/>
                <a:buSzTx/>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IEEE Robotics and Automation Society 杰出讲师</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1" name="TextBox 11"/>
            <p:cNvSpPr txBox="1"/>
            <p:nvPr/>
          </p:nvSpPr>
          <p:spPr>
            <a:xfrm>
              <a:off x="1770461" y="-38100"/>
              <a:ext cx="19870339" cy="406400"/>
            </a:xfrm>
            <a:prstGeom prst="rect">
              <a:avLst/>
            </a:prstGeom>
          </p:spPr>
          <p:txBody>
            <a:bodyPr lIns="0" tIns="0" rIns="0" bIns="0" rtlCol="0" anchor="t">
              <a:spAutoFit/>
            </a:bodyPr>
            <a:lstStyle/>
            <a:p>
              <a:pPr algn="just">
                <a:lnSpc>
                  <a:spcPts val="2380"/>
                </a:lnSpc>
              </a:pPr>
              <a:r>
                <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Prof. Jason | 新加坡南洋理工大学终身教授</a:t>
              </a:r>
              <a:endPar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grpSp>
      <p:grpSp>
        <p:nvGrpSpPr>
          <p:cNvPr id="12" name="Group 12"/>
          <p:cNvGrpSpPr/>
          <p:nvPr/>
        </p:nvGrpSpPr>
        <p:grpSpPr>
          <a:xfrm rot="0">
            <a:off x="1028700" y="7468793"/>
            <a:ext cx="16230600" cy="972620"/>
            <a:chOff x="0" y="-38100"/>
            <a:chExt cx="21640800" cy="1296826"/>
          </a:xfrm>
        </p:grpSpPr>
        <p:sp>
          <p:nvSpPr>
            <p:cNvPr id="13" name="Freeform 13"/>
            <p:cNvSpPr/>
            <p:nvPr/>
          </p:nvSpPr>
          <p:spPr>
            <a:xfrm>
              <a:off x="0" y="12700"/>
              <a:ext cx="1057169" cy="640909"/>
            </a:xfrm>
            <a:custGeom>
              <a:avLst/>
              <a:gdLst/>
              <a:ahLst/>
              <a:cxnLst/>
              <a:rect l="l" t="t" r="r" b="b"/>
              <a:pathLst>
                <a:path w="1057169" h="640909">
                  <a:moveTo>
                    <a:pt x="0" y="0"/>
                  </a:moveTo>
                  <a:lnTo>
                    <a:pt x="1057169" y="0"/>
                  </a:lnTo>
                  <a:lnTo>
                    <a:pt x="1057169" y="640909"/>
                  </a:lnTo>
                  <a:lnTo>
                    <a:pt x="0" y="640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14"/>
            <p:cNvSpPr txBox="1"/>
            <p:nvPr/>
          </p:nvSpPr>
          <p:spPr>
            <a:xfrm>
              <a:off x="1288737" y="445080"/>
              <a:ext cx="20352063" cy="813646"/>
            </a:xfrm>
            <a:prstGeom prst="rect">
              <a:avLst/>
            </a:prstGeom>
          </p:spPr>
          <p:txBody>
            <a:bodyPr lIns="0" tIns="0" rIns="0" bIns="0" rtlCol="0" anchor="t">
              <a:spAutoFit/>
            </a:bodyPr>
            <a:lstStyle/>
            <a:p>
              <a:pPr marL="367030" lvl="1" indent="-183515" algn="just">
                <a:lnSpc>
                  <a:spcPts val="2380"/>
                </a:lnSpc>
                <a:buClrTx/>
                <a:buSzTx/>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新加坡科技局资深科学家、资讯通讯院博士后研究员、南洋理工大学兼职讲师（计算机视觉方向）</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ClrTx/>
                <a:buSzTx/>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深入研究机器视觉领域，致力于将最新的信号处理与智能算法应用于工业、医疗与自动化系统中，推动技术前沿的发展</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5" name="TextBox 15"/>
            <p:cNvSpPr txBox="1"/>
            <p:nvPr/>
          </p:nvSpPr>
          <p:spPr>
            <a:xfrm>
              <a:off x="1770461" y="-38100"/>
              <a:ext cx="19870339" cy="406400"/>
            </a:xfrm>
            <a:prstGeom prst="rect">
              <a:avLst/>
            </a:prstGeom>
          </p:spPr>
          <p:txBody>
            <a:bodyPr lIns="0" tIns="0" rIns="0" bIns="0" rtlCol="0" anchor="t">
              <a:spAutoFit/>
            </a:bodyPr>
            <a:lstStyle/>
            <a:p>
              <a:pPr algn="just">
                <a:lnSpc>
                  <a:spcPts val="2380"/>
                </a:lnSpc>
              </a:pPr>
              <a:r>
                <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Dr. Xu | 新加坡国立大学信号分析与智能机械系教授</a:t>
              </a:r>
              <a:endPar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grpSp>
      <p:grpSp>
        <p:nvGrpSpPr>
          <p:cNvPr id="16" name="Group 16"/>
          <p:cNvGrpSpPr/>
          <p:nvPr/>
        </p:nvGrpSpPr>
        <p:grpSpPr>
          <a:xfrm rot="0">
            <a:off x="-16494" y="9376851"/>
            <a:ext cx="18320987" cy="951764"/>
            <a:chOff x="0" y="0"/>
            <a:chExt cx="4825281" cy="250670"/>
          </a:xfrm>
        </p:grpSpPr>
        <p:sp>
          <p:nvSpPr>
            <p:cNvPr id="17" name="Freeform 17"/>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18" name="TextBox 18"/>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19" name="TextBox 19"/>
          <p:cNvSpPr txBox="1"/>
          <p:nvPr/>
        </p:nvSpPr>
        <p:spPr>
          <a:xfrm>
            <a:off x="16036086"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项目申请</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0" name="TextBox 20"/>
          <p:cNvSpPr txBox="1"/>
          <p:nvPr/>
        </p:nvSpPr>
        <p:spPr>
          <a:xfrm>
            <a:off x="1126115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项目行程</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2" name="TextBox 22"/>
          <p:cNvSpPr txBox="1"/>
          <p:nvPr/>
        </p:nvSpPr>
        <p:spPr>
          <a:xfrm>
            <a:off x="1711298"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项目概述</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3" name="TextBox 19"/>
          <p:cNvSpPr txBox="1"/>
          <p:nvPr>
            <p:custDataLst>
              <p:tags r:id="rId4"/>
            </p:custDataLst>
          </p:nvPr>
        </p:nvSpPr>
        <p:spPr>
          <a:xfrm>
            <a:off x="6280785" y="9661525"/>
            <a:ext cx="1367155" cy="313690"/>
          </a:xfrm>
          <a:prstGeom prst="rect">
            <a:avLst/>
          </a:prstGeom>
        </p:spPr>
        <p:txBody>
          <a:bodyPr lIns="0" tIns="0" rIns="0" bIns="0" rtlCol="0" anchor="t">
            <a:noAutofit/>
          </a:bodyPr>
          <a:lstStyle/>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项目内容</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87992" y="645344"/>
            <a:ext cx="6198309" cy="758825"/>
          </a:xfrm>
          <a:prstGeom prst="rect">
            <a:avLst/>
          </a:prstGeom>
        </p:spPr>
        <p:txBody>
          <a:bodyPr lIns="0" tIns="0" rIns="0" bIns="0" rtlCol="0" anchor="t">
            <a:spAutoFit/>
          </a:bodyPr>
          <a:lstStyle/>
          <a:p>
            <a:pPr marL="0" lvl="0" indent="0" algn="l">
              <a:lnSpc>
                <a:spcPts val="5920"/>
              </a:lnSpc>
              <a:spcBef>
                <a:spcPct val="0"/>
              </a:spcBef>
            </a:pPr>
            <a:r>
              <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部分讲师介绍</a:t>
            </a:r>
            <a:endPar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3" name="Freeform 3"/>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1"/>
            <a:stretch>
              <a:fillRect/>
            </a:stretch>
          </a:blipFill>
        </p:spPr>
      </p:sp>
      <p:grpSp>
        <p:nvGrpSpPr>
          <p:cNvPr id="4" name="Group 4"/>
          <p:cNvGrpSpPr/>
          <p:nvPr/>
        </p:nvGrpSpPr>
        <p:grpSpPr>
          <a:xfrm rot="0">
            <a:off x="1028700" y="2334158"/>
            <a:ext cx="16230600" cy="1233606"/>
            <a:chOff x="0" y="-38100"/>
            <a:chExt cx="21640800" cy="1644807"/>
          </a:xfrm>
        </p:grpSpPr>
        <p:sp>
          <p:nvSpPr>
            <p:cNvPr id="5" name="Freeform 5"/>
            <p:cNvSpPr/>
            <p:nvPr/>
          </p:nvSpPr>
          <p:spPr>
            <a:xfrm>
              <a:off x="0" y="12700"/>
              <a:ext cx="1057169" cy="640909"/>
            </a:xfrm>
            <a:custGeom>
              <a:avLst/>
              <a:gdLst/>
              <a:ahLst/>
              <a:cxnLst/>
              <a:rect l="l" t="t" r="r" b="b"/>
              <a:pathLst>
                <a:path w="1057169" h="640909">
                  <a:moveTo>
                    <a:pt x="0" y="0"/>
                  </a:moveTo>
                  <a:lnTo>
                    <a:pt x="1057169" y="0"/>
                  </a:lnTo>
                  <a:lnTo>
                    <a:pt x="1057169" y="640909"/>
                  </a:lnTo>
                  <a:lnTo>
                    <a:pt x="0" y="640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288737" y="445080"/>
              <a:ext cx="20352063" cy="1161627"/>
            </a:xfrm>
            <a:prstGeom prst="rect">
              <a:avLst/>
            </a:prstGeom>
          </p:spPr>
          <p:txBody>
            <a:bodyPr lIns="0" tIns="0" rIns="0" bIns="0" rtlCol="0" anchor="t">
              <a:spAutoFit/>
            </a:bodyPr>
            <a:lstStyle/>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在国际顶级会议期刊上发表论文70余篇</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新加坡南洋理工大学博士，参与NRF、A*STAR、EDB、CAAS 赞助的多个研究项目</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研究领域包括智能交通系统和空中交通管理</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7" name="TextBox 7"/>
            <p:cNvSpPr txBox="1"/>
            <p:nvPr/>
          </p:nvSpPr>
          <p:spPr>
            <a:xfrm>
              <a:off x="1770461" y="-38100"/>
              <a:ext cx="19870339" cy="406400"/>
            </a:xfrm>
            <a:prstGeom prst="rect">
              <a:avLst/>
            </a:prstGeom>
          </p:spPr>
          <p:txBody>
            <a:bodyPr lIns="0" tIns="0" rIns="0" bIns="0" rtlCol="0" anchor="t">
              <a:spAutoFit/>
            </a:bodyPr>
            <a:lstStyle/>
            <a:p>
              <a:pPr algn="just">
                <a:lnSpc>
                  <a:spcPts val="2380"/>
                </a:lnSpc>
              </a:pPr>
              <a:r>
                <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Dr. Zhang | 新加坡科技研究局首席研究员负责人 高级科学家</a:t>
              </a:r>
              <a:endPar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grpSp>
      <p:grpSp>
        <p:nvGrpSpPr>
          <p:cNvPr id="8" name="Group 8"/>
          <p:cNvGrpSpPr/>
          <p:nvPr/>
        </p:nvGrpSpPr>
        <p:grpSpPr>
          <a:xfrm rot="0">
            <a:off x="1028700" y="3991464"/>
            <a:ext cx="16230600" cy="1233606"/>
            <a:chOff x="0" y="-38100"/>
            <a:chExt cx="21640800" cy="1644807"/>
          </a:xfrm>
        </p:grpSpPr>
        <p:sp>
          <p:nvSpPr>
            <p:cNvPr id="9" name="Freeform 9"/>
            <p:cNvSpPr/>
            <p:nvPr/>
          </p:nvSpPr>
          <p:spPr>
            <a:xfrm>
              <a:off x="0" y="12700"/>
              <a:ext cx="1057169" cy="640909"/>
            </a:xfrm>
            <a:custGeom>
              <a:avLst/>
              <a:gdLst/>
              <a:ahLst/>
              <a:cxnLst/>
              <a:rect l="l" t="t" r="r" b="b"/>
              <a:pathLst>
                <a:path w="1057169" h="640909">
                  <a:moveTo>
                    <a:pt x="0" y="0"/>
                  </a:moveTo>
                  <a:lnTo>
                    <a:pt x="1057169" y="0"/>
                  </a:lnTo>
                  <a:lnTo>
                    <a:pt x="1057169" y="640909"/>
                  </a:lnTo>
                  <a:lnTo>
                    <a:pt x="0" y="640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1288737" y="445080"/>
              <a:ext cx="20352063" cy="1161627"/>
            </a:xfrm>
            <a:prstGeom prst="rect">
              <a:avLst/>
            </a:prstGeom>
          </p:spPr>
          <p:txBody>
            <a:bodyPr lIns="0" tIns="0" rIns="0" bIns="0" rtlCol="0" anchor="t">
              <a:spAutoFit/>
            </a:bodyPr>
            <a:lstStyle/>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博士毕业于新加坡南洋理工大学工学院，曾获得总统博士后奖学金。被《斯坦福科学家名录》评为世界前2%的顶尖科学家</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现为美国加利福尼亚州立大学伯克利分校研究员，担任中国科学院海外技术顾问</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智慧城市项目首席科学家，致力于推动智能化和可持续发展的创新解决方案</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1" name="TextBox 11"/>
            <p:cNvSpPr txBox="1"/>
            <p:nvPr/>
          </p:nvSpPr>
          <p:spPr>
            <a:xfrm>
              <a:off x="1770461" y="-38100"/>
              <a:ext cx="19870339" cy="406400"/>
            </a:xfrm>
            <a:prstGeom prst="rect">
              <a:avLst/>
            </a:prstGeom>
          </p:spPr>
          <p:txBody>
            <a:bodyPr lIns="0" tIns="0" rIns="0" bIns="0" rtlCol="0" anchor="t">
              <a:spAutoFit/>
            </a:bodyPr>
            <a:lstStyle/>
            <a:p>
              <a:pPr algn="just">
                <a:lnSpc>
                  <a:spcPts val="2380"/>
                </a:lnSpc>
              </a:pPr>
              <a:r>
                <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Dr. Yang | 南洋理工大学机械与宇航学院终身教授</a:t>
              </a:r>
              <a:endPar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grpSp>
      <p:grpSp>
        <p:nvGrpSpPr>
          <p:cNvPr id="12" name="Group 12"/>
          <p:cNvGrpSpPr/>
          <p:nvPr/>
        </p:nvGrpSpPr>
        <p:grpSpPr>
          <a:xfrm rot="0">
            <a:off x="1028700" y="5648769"/>
            <a:ext cx="16230600" cy="1528881"/>
            <a:chOff x="0" y="-38100"/>
            <a:chExt cx="21640800" cy="2038507"/>
          </a:xfrm>
        </p:grpSpPr>
        <p:sp>
          <p:nvSpPr>
            <p:cNvPr id="13" name="Freeform 13"/>
            <p:cNvSpPr/>
            <p:nvPr/>
          </p:nvSpPr>
          <p:spPr>
            <a:xfrm>
              <a:off x="0" y="12700"/>
              <a:ext cx="1057169" cy="640909"/>
            </a:xfrm>
            <a:custGeom>
              <a:avLst/>
              <a:gdLst/>
              <a:ahLst/>
              <a:cxnLst/>
              <a:rect l="l" t="t" r="r" b="b"/>
              <a:pathLst>
                <a:path w="1057169" h="640909">
                  <a:moveTo>
                    <a:pt x="0" y="0"/>
                  </a:moveTo>
                  <a:lnTo>
                    <a:pt x="1057169" y="0"/>
                  </a:lnTo>
                  <a:lnTo>
                    <a:pt x="1057169" y="640909"/>
                  </a:lnTo>
                  <a:lnTo>
                    <a:pt x="0" y="640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14"/>
            <p:cNvSpPr txBox="1"/>
            <p:nvPr/>
          </p:nvSpPr>
          <p:spPr>
            <a:xfrm>
              <a:off x="1288737" y="445080"/>
              <a:ext cx="20352063" cy="1555327"/>
            </a:xfrm>
            <a:prstGeom prst="rect">
              <a:avLst/>
            </a:prstGeom>
          </p:spPr>
          <p:txBody>
            <a:bodyPr lIns="0" tIns="0" rIns="0" bIns="0" rtlCol="0" anchor="t">
              <a:spAutoFit/>
            </a:bodyPr>
            <a:lstStyle/>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曾获得新加坡教育部SM2全额奖学金</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担任IEEE ICARCV国际会议副主编，并积极参与国家研究基金会、A*STAR、陆路交通管理局以及Continental等多方资助的工业与研究项目</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自主领导的SCOOB-1卫星项目于2022年成功入轨，开创了新加坡在空间技术领域的新篇章</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研究重点包括人工智能在时空参数预测、自适应控制、工程调度和机器人识别领域的深度应用</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5" name="TextBox 15"/>
            <p:cNvSpPr txBox="1"/>
            <p:nvPr/>
          </p:nvSpPr>
          <p:spPr>
            <a:xfrm>
              <a:off x="1770461" y="-38100"/>
              <a:ext cx="19870339" cy="406400"/>
            </a:xfrm>
            <a:prstGeom prst="rect">
              <a:avLst/>
            </a:prstGeom>
          </p:spPr>
          <p:txBody>
            <a:bodyPr lIns="0" tIns="0" rIns="0" bIns="0" rtlCol="0" anchor="t">
              <a:spAutoFit/>
            </a:bodyPr>
            <a:lstStyle/>
            <a:p>
              <a:pPr algn="just">
                <a:lnSpc>
                  <a:spcPts val="2380"/>
                </a:lnSpc>
              </a:pPr>
              <a:r>
                <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Dr. Luo | 新加坡南洋理工大学实验室项目主任</a:t>
              </a:r>
              <a:endPar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grpSp>
      <p:grpSp>
        <p:nvGrpSpPr>
          <p:cNvPr id="16" name="Group 16"/>
          <p:cNvGrpSpPr/>
          <p:nvPr/>
        </p:nvGrpSpPr>
        <p:grpSpPr>
          <a:xfrm rot="0">
            <a:off x="1028700" y="7601349"/>
            <a:ext cx="16230600" cy="938331"/>
            <a:chOff x="0" y="-38100"/>
            <a:chExt cx="21640800" cy="1251107"/>
          </a:xfrm>
        </p:grpSpPr>
        <p:sp>
          <p:nvSpPr>
            <p:cNvPr id="17" name="Freeform 17"/>
            <p:cNvSpPr/>
            <p:nvPr/>
          </p:nvSpPr>
          <p:spPr>
            <a:xfrm>
              <a:off x="0" y="12700"/>
              <a:ext cx="1057169" cy="640909"/>
            </a:xfrm>
            <a:custGeom>
              <a:avLst/>
              <a:gdLst/>
              <a:ahLst/>
              <a:cxnLst/>
              <a:rect l="l" t="t" r="r" b="b"/>
              <a:pathLst>
                <a:path w="1057169" h="640909">
                  <a:moveTo>
                    <a:pt x="0" y="0"/>
                  </a:moveTo>
                  <a:lnTo>
                    <a:pt x="1057169" y="0"/>
                  </a:lnTo>
                  <a:lnTo>
                    <a:pt x="1057169" y="640909"/>
                  </a:lnTo>
                  <a:lnTo>
                    <a:pt x="0" y="640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TextBox 18"/>
            <p:cNvSpPr txBox="1"/>
            <p:nvPr/>
          </p:nvSpPr>
          <p:spPr>
            <a:xfrm>
              <a:off x="1288737" y="445080"/>
              <a:ext cx="20352063" cy="767927"/>
            </a:xfrm>
            <a:prstGeom prst="rect">
              <a:avLst/>
            </a:prstGeom>
          </p:spPr>
          <p:txBody>
            <a:bodyPr lIns="0" tIns="0" rIns="0" bIns="0" rtlCol="0" anchor="t">
              <a:spAutoFit/>
            </a:bodyPr>
            <a:lstStyle/>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曾担任新加坡中国学者学生联合会副主席及北美硕博联盟新加坡站负责人</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目前在新加坡国防科技局担任重要职务，负责推动新加坡军营基建设施的升级改造，并为未来军营的节能与智能化发展提供全方位的解决方案</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9" name="TextBox 19"/>
            <p:cNvSpPr txBox="1"/>
            <p:nvPr/>
          </p:nvSpPr>
          <p:spPr>
            <a:xfrm>
              <a:off x="1770461" y="-38100"/>
              <a:ext cx="19870339" cy="406400"/>
            </a:xfrm>
            <a:prstGeom prst="rect">
              <a:avLst/>
            </a:prstGeom>
          </p:spPr>
          <p:txBody>
            <a:bodyPr lIns="0" tIns="0" rIns="0" bIns="0" rtlCol="0" anchor="t">
              <a:spAutoFit/>
            </a:bodyPr>
            <a:lstStyle/>
            <a:p>
              <a:pPr algn="just">
                <a:lnSpc>
                  <a:spcPts val="2380"/>
                </a:lnSpc>
              </a:pPr>
              <a:r>
                <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Ms. Jin | 新加坡国防科技局项目主任</a:t>
              </a:r>
              <a:endPar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grpSp>
      <p:grpSp>
        <p:nvGrpSpPr>
          <p:cNvPr id="20" name="Group 20"/>
          <p:cNvGrpSpPr/>
          <p:nvPr/>
        </p:nvGrpSpPr>
        <p:grpSpPr>
          <a:xfrm rot="0">
            <a:off x="-16494" y="9376851"/>
            <a:ext cx="18320987" cy="951764"/>
            <a:chOff x="0" y="0"/>
            <a:chExt cx="4825281" cy="250670"/>
          </a:xfrm>
        </p:grpSpPr>
        <p:sp>
          <p:nvSpPr>
            <p:cNvPr id="21" name="Freeform 21"/>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22" name="TextBox 22"/>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23" name="TextBox 23"/>
          <p:cNvSpPr txBox="1"/>
          <p:nvPr/>
        </p:nvSpPr>
        <p:spPr>
          <a:xfrm>
            <a:off x="16036086"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项目申请</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4" name="TextBox 24"/>
          <p:cNvSpPr txBox="1"/>
          <p:nvPr/>
        </p:nvSpPr>
        <p:spPr>
          <a:xfrm>
            <a:off x="1126115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项目行程</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6" name="TextBox 26"/>
          <p:cNvSpPr txBox="1"/>
          <p:nvPr/>
        </p:nvSpPr>
        <p:spPr>
          <a:xfrm>
            <a:off x="1711298"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项目概述</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7" name="TextBox 19"/>
          <p:cNvSpPr txBox="1"/>
          <p:nvPr>
            <p:custDataLst>
              <p:tags r:id="rId4"/>
            </p:custDataLst>
          </p:nvPr>
        </p:nvSpPr>
        <p:spPr>
          <a:xfrm>
            <a:off x="6280785" y="9661525"/>
            <a:ext cx="1367155" cy="313690"/>
          </a:xfrm>
          <a:prstGeom prst="rect">
            <a:avLst/>
          </a:prstGeom>
        </p:spPr>
        <p:txBody>
          <a:bodyPr lIns="0" tIns="0" rIns="0" bIns="0" rtlCol="0" anchor="t">
            <a:noAutofit/>
          </a:bodyPr>
          <a:lstStyle/>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项目内容</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87992" y="645344"/>
            <a:ext cx="6198309" cy="758825"/>
          </a:xfrm>
          <a:prstGeom prst="rect">
            <a:avLst/>
          </a:prstGeom>
        </p:spPr>
        <p:txBody>
          <a:bodyPr lIns="0" tIns="0" rIns="0" bIns="0" rtlCol="0" anchor="t">
            <a:spAutoFit/>
          </a:bodyPr>
          <a:lstStyle/>
          <a:p>
            <a:pPr marL="0" lvl="0" indent="0" algn="l">
              <a:lnSpc>
                <a:spcPts val="5920"/>
              </a:lnSpc>
              <a:spcBef>
                <a:spcPct val="0"/>
              </a:spcBef>
            </a:pPr>
            <a:r>
              <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部分讲师介绍</a:t>
            </a:r>
            <a:endPar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3" name="Freeform 3"/>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1"/>
            <a:stretch>
              <a:fillRect/>
            </a:stretch>
          </a:blipFill>
        </p:spPr>
      </p:sp>
      <p:grpSp>
        <p:nvGrpSpPr>
          <p:cNvPr id="4" name="Group 4"/>
          <p:cNvGrpSpPr/>
          <p:nvPr/>
        </p:nvGrpSpPr>
        <p:grpSpPr>
          <a:xfrm rot="0">
            <a:off x="1028700" y="2334158"/>
            <a:ext cx="16230600" cy="1528881"/>
            <a:chOff x="0" y="-38100"/>
            <a:chExt cx="21640800" cy="2038507"/>
          </a:xfrm>
        </p:grpSpPr>
        <p:sp>
          <p:nvSpPr>
            <p:cNvPr id="5" name="Freeform 5"/>
            <p:cNvSpPr/>
            <p:nvPr/>
          </p:nvSpPr>
          <p:spPr>
            <a:xfrm>
              <a:off x="0" y="12700"/>
              <a:ext cx="1057169" cy="640909"/>
            </a:xfrm>
            <a:custGeom>
              <a:avLst/>
              <a:gdLst/>
              <a:ahLst/>
              <a:cxnLst/>
              <a:rect l="l" t="t" r="r" b="b"/>
              <a:pathLst>
                <a:path w="1057169" h="640909">
                  <a:moveTo>
                    <a:pt x="0" y="0"/>
                  </a:moveTo>
                  <a:lnTo>
                    <a:pt x="1057169" y="0"/>
                  </a:lnTo>
                  <a:lnTo>
                    <a:pt x="1057169" y="640909"/>
                  </a:lnTo>
                  <a:lnTo>
                    <a:pt x="0" y="640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288737" y="445080"/>
              <a:ext cx="20352063" cy="1555327"/>
            </a:xfrm>
            <a:prstGeom prst="rect">
              <a:avLst/>
            </a:prstGeom>
          </p:spPr>
          <p:txBody>
            <a:bodyPr lIns="0" tIns="0" rIns="0" bIns="0" rtlCol="0" anchor="t">
              <a:spAutoFit/>
            </a:bodyPr>
            <a:lstStyle/>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承担新加坡国家基金委大型工业场景下的局部定位系统等国家级课题</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发表PCT国际专利一项，发表机器人自动化及计算机视觉领域顶级国际期刊及会议论文三十余篇</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获IEEE ICARCV 2024年最佳论文奖等学术荣誉</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在机器人领域顶级国际会议IROS 2022上作报告并担“Recognition”技术论坛共同主席</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7" name="TextBox 7"/>
            <p:cNvSpPr txBox="1"/>
            <p:nvPr/>
          </p:nvSpPr>
          <p:spPr>
            <a:xfrm>
              <a:off x="1770461" y="-38100"/>
              <a:ext cx="19870339" cy="406400"/>
            </a:xfrm>
            <a:prstGeom prst="rect">
              <a:avLst/>
            </a:prstGeom>
          </p:spPr>
          <p:txBody>
            <a:bodyPr lIns="0" tIns="0" rIns="0" bIns="0" rtlCol="0" anchor="t">
              <a:spAutoFit/>
            </a:bodyPr>
            <a:lstStyle/>
            <a:p>
              <a:pPr algn="just">
                <a:lnSpc>
                  <a:spcPts val="2380"/>
                </a:lnSpc>
              </a:pPr>
              <a:r>
                <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Dr. Wu | 新加坡南洋理工大学先进机器人技术创新中心教授</a:t>
              </a:r>
              <a:endPar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grpSp>
      <p:grpSp>
        <p:nvGrpSpPr>
          <p:cNvPr id="8" name="Group 8"/>
          <p:cNvGrpSpPr/>
          <p:nvPr/>
        </p:nvGrpSpPr>
        <p:grpSpPr>
          <a:xfrm rot="0">
            <a:off x="1028700" y="4462020"/>
            <a:ext cx="16230600" cy="1528881"/>
            <a:chOff x="0" y="-38100"/>
            <a:chExt cx="21640800" cy="2038507"/>
          </a:xfrm>
        </p:grpSpPr>
        <p:sp>
          <p:nvSpPr>
            <p:cNvPr id="9" name="Freeform 9"/>
            <p:cNvSpPr/>
            <p:nvPr/>
          </p:nvSpPr>
          <p:spPr>
            <a:xfrm>
              <a:off x="0" y="12700"/>
              <a:ext cx="1057169" cy="640909"/>
            </a:xfrm>
            <a:custGeom>
              <a:avLst/>
              <a:gdLst/>
              <a:ahLst/>
              <a:cxnLst/>
              <a:rect l="l" t="t" r="r" b="b"/>
              <a:pathLst>
                <a:path w="1057169" h="640909">
                  <a:moveTo>
                    <a:pt x="0" y="0"/>
                  </a:moveTo>
                  <a:lnTo>
                    <a:pt x="1057169" y="0"/>
                  </a:lnTo>
                  <a:lnTo>
                    <a:pt x="1057169" y="640909"/>
                  </a:lnTo>
                  <a:lnTo>
                    <a:pt x="0" y="640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1288737" y="445080"/>
              <a:ext cx="20352063" cy="1555327"/>
            </a:xfrm>
            <a:prstGeom prst="rect">
              <a:avLst/>
            </a:prstGeom>
          </p:spPr>
          <p:txBody>
            <a:bodyPr lIns="0" tIns="0" rIns="0" bIns="0" rtlCol="0" anchor="t">
              <a:spAutoFit/>
            </a:bodyPr>
            <a:lstStyle/>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获得2019年“春晖杯”留学生创新创业大赛优胜奖</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日常主导研究团队的多项算法开发以及技术商业化落地</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负责并参与多项新加坡国家机器人计划支持项目及其他政企合作项目</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在智能交通与机器人领域发表高水平学术论文二十余篇，在CIS-RAM等多个国际会议担任session chair</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1" name="TextBox 11"/>
            <p:cNvSpPr txBox="1"/>
            <p:nvPr/>
          </p:nvSpPr>
          <p:spPr>
            <a:xfrm>
              <a:off x="1770461" y="-38100"/>
              <a:ext cx="19870339" cy="406400"/>
            </a:xfrm>
            <a:prstGeom prst="rect">
              <a:avLst/>
            </a:prstGeom>
          </p:spPr>
          <p:txBody>
            <a:bodyPr lIns="0" tIns="0" rIns="0" bIns="0" rtlCol="0" anchor="t">
              <a:spAutoFit/>
            </a:bodyPr>
            <a:lstStyle/>
            <a:p>
              <a:pPr algn="just">
                <a:lnSpc>
                  <a:spcPts val="2380"/>
                </a:lnSpc>
              </a:pPr>
              <a:r>
                <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Dr. Yang | 新加坡南洋理工大学电子与电气工程学院研究员</a:t>
              </a:r>
              <a:endPar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grpSp>
      <p:grpSp>
        <p:nvGrpSpPr>
          <p:cNvPr id="12" name="Group 12"/>
          <p:cNvGrpSpPr/>
          <p:nvPr/>
        </p:nvGrpSpPr>
        <p:grpSpPr>
          <a:xfrm rot="0">
            <a:off x="1028700" y="6590974"/>
            <a:ext cx="16230600" cy="1233606"/>
            <a:chOff x="0" y="-38100"/>
            <a:chExt cx="21640800" cy="1644807"/>
          </a:xfrm>
        </p:grpSpPr>
        <p:sp>
          <p:nvSpPr>
            <p:cNvPr id="13" name="Freeform 13"/>
            <p:cNvSpPr/>
            <p:nvPr/>
          </p:nvSpPr>
          <p:spPr>
            <a:xfrm>
              <a:off x="0" y="12700"/>
              <a:ext cx="1057169" cy="640909"/>
            </a:xfrm>
            <a:custGeom>
              <a:avLst/>
              <a:gdLst/>
              <a:ahLst/>
              <a:cxnLst/>
              <a:rect l="l" t="t" r="r" b="b"/>
              <a:pathLst>
                <a:path w="1057169" h="640909">
                  <a:moveTo>
                    <a:pt x="0" y="0"/>
                  </a:moveTo>
                  <a:lnTo>
                    <a:pt x="1057169" y="0"/>
                  </a:lnTo>
                  <a:lnTo>
                    <a:pt x="1057169" y="640909"/>
                  </a:lnTo>
                  <a:lnTo>
                    <a:pt x="0" y="640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14"/>
            <p:cNvSpPr txBox="1"/>
            <p:nvPr/>
          </p:nvSpPr>
          <p:spPr>
            <a:xfrm>
              <a:off x="1288737" y="445080"/>
              <a:ext cx="20352063" cy="1161627"/>
            </a:xfrm>
            <a:prstGeom prst="rect">
              <a:avLst/>
            </a:prstGeom>
          </p:spPr>
          <p:txBody>
            <a:bodyPr lIns="0" tIns="0" rIns="0" bIns="0" rtlCol="0" anchor="t">
              <a:spAutoFit/>
            </a:bodyPr>
            <a:lstStyle/>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南洋理工大学国际关系学院博士，新加坡国立大学李光耀学院国际关系硕士</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长期从事东南亚地区的学术研究，拥有深厚的学术背景和扎实的研究成果</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在《联合早报》等媒体担任记者，并发表多篇关于国际关系和区域合作的专业论文，是该领域的资深学者</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5" name="TextBox 15"/>
            <p:cNvSpPr txBox="1"/>
            <p:nvPr/>
          </p:nvSpPr>
          <p:spPr>
            <a:xfrm>
              <a:off x="1770461" y="-38100"/>
              <a:ext cx="19870339" cy="406400"/>
            </a:xfrm>
            <a:prstGeom prst="rect">
              <a:avLst/>
            </a:prstGeom>
          </p:spPr>
          <p:txBody>
            <a:bodyPr lIns="0" tIns="0" rIns="0" bIns="0" rtlCol="0" anchor="t">
              <a:spAutoFit/>
            </a:bodyPr>
            <a:lstStyle/>
            <a:p>
              <a:pPr algn="just">
                <a:lnSpc>
                  <a:spcPts val="2380"/>
                </a:lnSpc>
              </a:pPr>
              <a:r>
                <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Dr. Yao | 新加坡南洋理工大学国际关系学院博士 前《联合早报》知名记者</a:t>
              </a:r>
              <a:endPar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grpSp>
      <p:grpSp>
        <p:nvGrpSpPr>
          <p:cNvPr id="16" name="Group 16"/>
          <p:cNvGrpSpPr/>
          <p:nvPr/>
        </p:nvGrpSpPr>
        <p:grpSpPr>
          <a:xfrm rot="0">
            <a:off x="-16494" y="9376851"/>
            <a:ext cx="18320987" cy="951764"/>
            <a:chOff x="0" y="0"/>
            <a:chExt cx="4825281" cy="250670"/>
          </a:xfrm>
        </p:grpSpPr>
        <p:sp>
          <p:nvSpPr>
            <p:cNvPr id="17" name="Freeform 17"/>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18" name="TextBox 18"/>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19" name="TextBox 19"/>
          <p:cNvSpPr txBox="1"/>
          <p:nvPr/>
        </p:nvSpPr>
        <p:spPr>
          <a:xfrm>
            <a:off x="16036086"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项目申请</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0" name="TextBox 20"/>
          <p:cNvSpPr txBox="1"/>
          <p:nvPr/>
        </p:nvSpPr>
        <p:spPr>
          <a:xfrm>
            <a:off x="1126115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项目行程</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2" name="TextBox 22"/>
          <p:cNvSpPr txBox="1"/>
          <p:nvPr/>
        </p:nvSpPr>
        <p:spPr>
          <a:xfrm>
            <a:off x="1711298"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项目概述</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3" name="TextBox 19"/>
          <p:cNvSpPr txBox="1"/>
          <p:nvPr>
            <p:custDataLst>
              <p:tags r:id="rId4"/>
            </p:custDataLst>
          </p:nvPr>
        </p:nvSpPr>
        <p:spPr>
          <a:xfrm>
            <a:off x="6280785" y="9661525"/>
            <a:ext cx="1367155" cy="313690"/>
          </a:xfrm>
          <a:prstGeom prst="rect">
            <a:avLst/>
          </a:prstGeom>
        </p:spPr>
        <p:txBody>
          <a:bodyPr lIns="0" tIns="0" rIns="0" bIns="0" rtlCol="0" anchor="t">
            <a:noAutofit/>
          </a:bodyPr>
          <a:lstStyle/>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项目内容</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1"/>
            <a:stretch>
              <a:fillRect/>
            </a:stretch>
          </a:blipFill>
        </p:spPr>
      </p:sp>
      <p:grpSp>
        <p:nvGrpSpPr>
          <p:cNvPr id="3" name="Group 3"/>
          <p:cNvGrpSpPr/>
          <p:nvPr/>
        </p:nvGrpSpPr>
        <p:grpSpPr>
          <a:xfrm rot="0">
            <a:off x="-16494" y="9376851"/>
            <a:ext cx="18320987" cy="951764"/>
            <a:chOff x="0" y="0"/>
            <a:chExt cx="4825281" cy="250670"/>
          </a:xfrm>
        </p:grpSpPr>
        <p:sp>
          <p:nvSpPr>
            <p:cNvPr id="4" name="Freeform 4"/>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5" name="TextBox 5"/>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6" name="TextBox 6"/>
          <p:cNvSpPr txBox="1"/>
          <p:nvPr/>
        </p:nvSpPr>
        <p:spPr>
          <a:xfrm>
            <a:off x="987992" y="645344"/>
            <a:ext cx="6198309" cy="758825"/>
          </a:xfrm>
          <a:prstGeom prst="rect">
            <a:avLst/>
          </a:prstGeom>
        </p:spPr>
        <p:txBody>
          <a:bodyPr lIns="0" tIns="0" rIns="0" bIns="0" rtlCol="0" anchor="t">
            <a:spAutoFit/>
          </a:bodyPr>
          <a:lstStyle/>
          <a:p>
            <a:pPr marL="0" lvl="0" indent="0" algn="l">
              <a:lnSpc>
                <a:spcPts val="5920"/>
              </a:lnSpc>
              <a:spcBef>
                <a:spcPct val="0"/>
              </a:spcBef>
            </a:pPr>
            <a:r>
              <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学术课程主题</a:t>
            </a:r>
            <a:endPar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9" name="TextBox 19"/>
          <p:cNvSpPr txBox="1"/>
          <p:nvPr/>
        </p:nvSpPr>
        <p:spPr>
          <a:xfrm>
            <a:off x="16036086"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项目申请</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0" name="TextBox 20"/>
          <p:cNvSpPr txBox="1"/>
          <p:nvPr/>
        </p:nvSpPr>
        <p:spPr>
          <a:xfrm>
            <a:off x="1126115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项目行程</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2" name="TextBox 22"/>
          <p:cNvSpPr txBox="1"/>
          <p:nvPr/>
        </p:nvSpPr>
        <p:spPr>
          <a:xfrm>
            <a:off x="1711298"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项目概述</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3" name="TextBox 23"/>
          <p:cNvSpPr txBox="1"/>
          <p:nvPr/>
        </p:nvSpPr>
        <p:spPr>
          <a:xfrm>
            <a:off x="7752453" y="547782"/>
            <a:ext cx="9444939" cy="290195"/>
          </a:xfrm>
          <a:prstGeom prst="rect">
            <a:avLst/>
          </a:prstGeom>
        </p:spPr>
        <p:txBody>
          <a:bodyPr lIns="0" tIns="0" rIns="0" bIns="0" rtlCol="0" anchor="t">
            <a:spAutoFit/>
          </a:bodyPr>
          <a:lstStyle/>
          <a:p>
            <a:pPr algn="r">
              <a:lnSpc>
                <a:spcPts val="2380"/>
              </a:lnSpc>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 课题内容仅供参考，实际执行课程可能有调整，以开课前最终课程安排为准。</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grpSp>
        <p:nvGrpSpPr>
          <p:cNvPr id="24" name="Group 7"/>
          <p:cNvGrpSpPr/>
          <p:nvPr/>
        </p:nvGrpSpPr>
        <p:grpSpPr>
          <a:xfrm rot="0">
            <a:off x="1028700" y="2334158"/>
            <a:ext cx="16230600" cy="1824156"/>
            <a:chOff x="0" y="-38100"/>
            <a:chExt cx="21640800" cy="2432207"/>
          </a:xfrm>
        </p:grpSpPr>
        <p:sp>
          <p:nvSpPr>
            <p:cNvPr id="25" name="Freeform 8"/>
            <p:cNvSpPr/>
            <p:nvPr/>
          </p:nvSpPr>
          <p:spPr>
            <a:xfrm>
              <a:off x="0" y="0"/>
              <a:ext cx="1057169" cy="901237"/>
            </a:xfrm>
            <a:custGeom>
              <a:avLst/>
              <a:gdLst/>
              <a:ahLst/>
              <a:cxnLst/>
              <a:rect l="l" t="t" r="r" b="b"/>
              <a:pathLst>
                <a:path w="1057169" h="901237">
                  <a:moveTo>
                    <a:pt x="0" y="0"/>
                  </a:moveTo>
                  <a:lnTo>
                    <a:pt x="1057169" y="0"/>
                  </a:lnTo>
                  <a:lnTo>
                    <a:pt x="1057169" y="901237"/>
                  </a:lnTo>
                  <a:lnTo>
                    <a:pt x="0" y="901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TextBox 9"/>
            <p:cNvSpPr txBox="1"/>
            <p:nvPr/>
          </p:nvSpPr>
          <p:spPr>
            <a:xfrm>
              <a:off x="1288737" y="445080"/>
              <a:ext cx="20352063" cy="1949027"/>
            </a:xfrm>
            <a:prstGeom prst="rect">
              <a:avLst/>
            </a:prstGeom>
          </p:spPr>
          <p:txBody>
            <a:bodyPr lIns="0" tIns="0" rIns="0" bIns="0" rtlCol="0" anchor="t">
              <a:spAutoFit/>
            </a:bodyPr>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在瞬息万变的金融市场中，如何利用前沿科技构建稳健的投资组合？本次课将深入探索强化学习这⼀人工智能领域的尖端技术，并学习如何将其应用于投资组合策略的优化。</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由互联网企业资深人工智能专家授课，深入浅出地讲解强化学习的核心概念、算法和应用场景，例如Q_x0002_learning、深度强化学习等，理解如何利用机器学习模拟人类决策过程，并在复杂环境中实现收益最大化。</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结合真实市场案例，学习如何运用强化学习技术构建动态投资组合，优化资产配置，降低风险，并实现长期稳定的投资回报。</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7" name="TextBox 10"/>
            <p:cNvSpPr txBox="1"/>
            <p:nvPr/>
          </p:nvSpPr>
          <p:spPr>
            <a:xfrm>
              <a:off x="1288737" y="-38100"/>
              <a:ext cx="19870339" cy="813646"/>
            </a:xfrm>
            <a:prstGeom prst="rect">
              <a:avLst/>
            </a:prstGeom>
          </p:spPr>
          <p:txBody>
            <a:bodyPr lIns="0" tIns="0" rIns="0" bIns="0" rtlCol="0" anchor="t">
              <a:spAutoFit/>
            </a:bodyPr>
            <a:p>
              <a:pPr algn="just">
                <a:lnSpc>
                  <a:spcPts val="2380"/>
                </a:lnSpc>
              </a:pPr>
              <a:r>
                <a:rPr lang="en-US" sz="1700" b="1" spc="112">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【新加坡南洋理工大学-专题讲座】——</a:t>
              </a:r>
              <a:r>
                <a:rPr lang="en-US" sz="1700" b="1" spc="112">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驾驭未来 - 强化学习与投资组合策略</a:t>
              </a:r>
              <a:endParaRPr lang="en-US" sz="1700" b="1" spc="112">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a:p>
              <a:pPr algn="just">
                <a:lnSpc>
                  <a:spcPts val="2380"/>
                </a:lnSpc>
              </a:pPr>
              <a:endParaRPr>
                <a:latin typeface="思源黑体 CN Bold" panose="020B0800000000000000" charset="-122"/>
                <a:ea typeface="思源黑体 CN Bold" panose="020B0800000000000000" charset="-122"/>
                <a:cs typeface="思源黑体 CN Bold" panose="020B0800000000000000" charset="-122"/>
              </a:endParaRPr>
            </a:p>
          </p:txBody>
        </p:sp>
      </p:grpSp>
      <p:grpSp>
        <p:nvGrpSpPr>
          <p:cNvPr id="28" name="Group 11"/>
          <p:cNvGrpSpPr/>
          <p:nvPr/>
        </p:nvGrpSpPr>
        <p:grpSpPr>
          <a:xfrm rot="0">
            <a:off x="1028700" y="4544970"/>
            <a:ext cx="16230600" cy="2119431"/>
            <a:chOff x="0" y="-38100"/>
            <a:chExt cx="21640800" cy="2825907"/>
          </a:xfrm>
        </p:grpSpPr>
        <p:sp>
          <p:nvSpPr>
            <p:cNvPr id="29" name="Freeform 12"/>
            <p:cNvSpPr/>
            <p:nvPr/>
          </p:nvSpPr>
          <p:spPr>
            <a:xfrm>
              <a:off x="0" y="0"/>
              <a:ext cx="1057169" cy="901237"/>
            </a:xfrm>
            <a:custGeom>
              <a:avLst/>
              <a:gdLst/>
              <a:ahLst/>
              <a:cxnLst/>
              <a:rect l="l" t="t" r="r" b="b"/>
              <a:pathLst>
                <a:path w="1057169" h="901237">
                  <a:moveTo>
                    <a:pt x="0" y="0"/>
                  </a:moveTo>
                  <a:lnTo>
                    <a:pt x="1057169" y="0"/>
                  </a:lnTo>
                  <a:lnTo>
                    <a:pt x="1057169" y="901237"/>
                  </a:lnTo>
                  <a:lnTo>
                    <a:pt x="0" y="901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0" name="TextBox 13"/>
            <p:cNvSpPr txBox="1"/>
            <p:nvPr/>
          </p:nvSpPr>
          <p:spPr>
            <a:xfrm>
              <a:off x="1288737" y="445080"/>
              <a:ext cx="20352063" cy="2342727"/>
            </a:xfrm>
            <a:prstGeom prst="rect">
              <a:avLst/>
            </a:prstGeom>
          </p:spPr>
          <p:txBody>
            <a:bodyPr lIns="0" tIns="0" rIns="0" bIns="0" rtlCol="0" anchor="t">
              <a:spAutoFit/>
            </a:bodyPr>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探索AI前沿，洞察未来科技趋势：通过剖析Open AI与Deepseek的创新案例，讲解人工智能在语言处理、数据分析和智能决策中的突破性应用，帮助学员理解AI技术的最新发展与未来趋势。</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人工智能赋能各行业，开拓应用视野：结合实际案例，深入探讨人工智能在医疗、金融、教育等领域的应用，分析AI如何推动行业创新与社会变革，提升各行业的效率与智能化水平。</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实践操作，掌握AI技术应用：通过实际操作与案例分析，学习如何将AI技术应用于解决具体问题，提升学员在人工智能领域的实战能力，助力个人与企业在未来科技浪潮中占得先机。</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31" name="TextBox 14"/>
            <p:cNvSpPr txBox="1"/>
            <p:nvPr/>
          </p:nvSpPr>
          <p:spPr>
            <a:xfrm>
              <a:off x="1288737" y="-38100"/>
              <a:ext cx="19870339" cy="406400"/>
            </a:xfrm>
            <a:prstGeom prst="rect">
              <a:avLst/>
            </a:prstGeom>
          </p:spPr>
          <p:txBody>
            <a:bodyPr lIns="0" tIns="0" rIns="0" bIns="0" rtlCol="0" anchor="t">
              <a:spAutoFit/>
            </a:bodyPr>
            <a:p>
              <a:pPr algn="just">
                <a:lnSpc>
                  <a:spcPts val="2380"/>
                </a:lnSpc>
              </a:pPr>
              <a:r>
                <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【新加坡南洋理工大学-专题讲座】——</a:t>
              </a:r>
              <a:r>
                <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AI新视野：以Open AI和Deepseek为例——人工智能在社会各领域应用的理解与视野</a:t>
              </a:r>
              <a:endPar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grpSp>
      <p:grpSp>
        <p:nvGrpSpPr>
          <p:cNvPr id="32" name="Group 15"/>
          <p:cNvGrpSpPr/>
          <p:nvPr/>
        </p:nvGrpSpPr>
        <p:grpSpPr>
          <a:xfrm rot="0">
            <a:off x="1028700" y="7051057"/>
            <a:ext cx="16230600" cy="1824156"/>
            <a:chOff x="0" y="-38100"/>
            <a:chExt cx="21640800" cy="2432207"/>
          </a:xfrm>
        </p:grpSpPr>
        <p:sp>
          <p:nvSpPr>
            <p:cNvPr id="33" name="Freeform 16"/>
            <p:cNvSpPr/>
            <p:nvPr/>
          </p:nvSpPr>
          <p:spPr>
            <a:xfrm>
              <a:off x="0" y="0"/>
              <a:ext cx="1057169" cy="901237"/>
            </a:xfrm>
            <a:custGeom>
              <a:avLst/>
              <a:gdLst/>
              <a:ahLst/>
              <a:cxnLst/>
              <a:rect l="l" t="t" r="r" b="b"/>
              <a:pathLst>
                <a:path w="1057169" h="901237">
                  <a:moveTo>
                    <a:pt x="0" y="0"/>
                  </a:moveTo>
                  <a:lnTo>
                    <a:pt x="1057169" y="0"/>
                  </a:lnTo>
                  <a:lnTo>
                    <a:pt x="1057169" y="901237"/>
                  </a:lnTo>
                  <a:lnTo>
                    <a:pt x="0" y="901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4" name="TextBox 17"/>
            <p:cNvSpPr txBox="1"/>
            <p:nvPr/>
          </p:nvSpPr>
          <p:spPr>
            <a:xfrm>
              <a:off x="1288737" y="445080"/>
              <a:ext cx="20352063" cy="1949027"/>
            </a:xfrm>
            <a:prstGeom prst="rect">
              <a:avLst/>
            </a:prstGeom>
          </p:spPr>
          <p:txBody>
            <a:bodyPr lIns="0" tIns="0" rIns="0" bIns="0" rtlCol="0" anchor="t">
              <a:spAutoFit/>
            </a:bodyPr>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在信息爆炸的时代，如何将复杂的数据转化为直观的洞察，并打造深入人心的品牌形象？本次课程将领略品牌塑造与数据可视化的奥秘，掌握用数据讲故事的技巧。</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品牌塑造：由知名企业品牌专家分享品牌建设的成功经验，学习如何通过精准定位、差异化策略和情感连接，打造具有持久生命力的品牌。</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数据可视化：学习使⽤Tableau、Power BI等数据可视化⼯具，将复杂的数据转化为直观的图表和故事，提升沟通效率，并助⼒数据驱动的商业决策。</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35" name="TextBox 18"/>
            <p:cNvSpPr txBox="1"/>
            <p:nvPr/>
          </p:nvSpPr>
          <p:spPr>
            <a:xfrm>
              <a:off x="1288737" y="-38100"/>
              <a:ext cx="19870339" cy="406400"/>
            </a:xfrm>
            <a:prstGeom prst="rect">
              <a:avLst/>
            </a:prstGeom>
          </p:spPr>
          <p:txBody>
            <a:bodyPr lIns="0" tIns="0" rIns="0" bIns="0" rtlCol="0" anchor="t">
              <a:spAutoFit/>
            </a:bodyPr>
            <a:p>
              <a:pPr algn="just">
                <a:lnSpc>
                  <a:spcPts val="2380"/>
                </a:lnSpc>
              </a:pPr>
              <a:r>
                <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【新加坡南洋理工大学-专题辅导】——</a:t>
              </a:r>
              <a:r>
                <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洞察本质 -  品牌与数据可视化</a:t>
              </a:r>
              <a:endPar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grpSp>
      <p:sp>
        <p:nvSpPr>
          <p:cNvPr id="7" name="TextBox 19"/>
          <p:cNvSpPr txBox="1"/>
          <p:nvPr>
            <p:custDataLst>
              <p:tags r:id="rId4"/>
            </p:custDataLst>
          </p:nvPr>
        </p:nvSpPr>
        <p:spPr>
          <a:xfrm>
            <a:off x="6280785" y="9661525"/>
            <a:ext cx="1367155" cy="313690"/>
          </a:xfrm>
          <a:prstGeom prst="rect">
            <a:avLst/>
          </a:prstGeom>
        </p:spPr>
        <p:txBody>
          <a:bodyPr lIns="0" tIns="0" rIns="0" bIns="0" rtlCol="0" anchor="t">
            <a:noAutofit/>
          </a:bodyPr>
          <a:lstStyle/>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项目内容</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1"/>
            <a:stretch>
              <a:fillRect/>
            </a:stretch>
          </a:blipFill>
        </p:spPr>
      </p:sp>
      <p:grpSp>
        <p:nvGrpSpPr>
          <p:cNvPr id="3" name="Group 3"/>
          <p:cNvGrpSpPr/>
          <p:nvPr/>
        </p:nvGrpSpPr>
        <p:grpSpPr>
          <a:xfrm rot="0">
            <a:off x="-16494" y="9376851"/>
            <a:ext cx="18320987" cy="951764"/>
            <a:chOff x="0" y="0"/>
            <a:chExt cx="4825281" cy="250670"/>
          </a:xfrm>
        </p:grpSpPr>
        <p:sp>
          <p:nvSpPr>
            <p:cNvPr id="4" name="Freeform 4"/>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5" name="TextBox 5"/>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6" name="TextBox 6"/>
          <p:cNvSpPr txBox="1"/>
          <p:nvPr/>
        </p:nvSpPr>
        <p:spPr>
          <a:xfrm>
            <a:off x="987992" y="645344"/>
            <a:ext cx="6198309" cy="758825"/>
          </a:xfrm>
          <a:prstGeom prst="rect">
            <a:avLst/>
          </a:prstGeom>
        </p:spPr>
        <p:txBody>
          <a:bodyPr lIns="0" tIns="0" rIns="0" bIns="0" rtlCol="0" anchor="t">
            <a:spAutoFit/>
          </a:bodyPr>
          <a:lstStyle/>
          <a:p>
            <a:pPr marL="0" lvl="0" indent="0" algn="l">
              <a:lnSpc>
                <a:spcPts val="5920"/>
              </a:lnSpc>
              <a:spcBef>
                <a:spcPct val="0"/>
              </a:spcBef>
            </a:pPr>
            <a:r>
              <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学术课程主题</a:t>
            </a:r>
            <a:endPar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9" name="TextBox 19"/>
          <p:cNvSpPr txBox="1"/>
          <p:nvPr/>
        </p:nvSpPr>
        <p:spPr>
          <a:xfrm>
            <a:off x="16036086"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项目申请</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0" name="TextBox 20"/>
          <p:cNvSpPr txBox="1"/>
          <p:nvPr/>
        </p:nvSpPr>
        <p:spPr>
          <a:xfrm>
            <a:off x="1126115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项目行程</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2" name="TextBox 22"/>
          <p:cNvSpPr txBox="1"/>
          <p:nvPr/>
        </p:nvSpPr>
        <p:spPr>
          <a:xfrm>
            <a:off x="1711298"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项目概述</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3" name="TextBox 23"/>
          <p:cNvSpPr txBox="1"/>
          <p:nvPr/>
        </p:nvSpPr>
        <p:spPr>
          <a:xfrm>
            <a:off x="7752453" y="547782"/>
            <a:ext cx="9444939" cy="290195"/>
          </a:xfrm>
          <a:prstGeom prst="rect">
            <a:avLst/>
          </a:prstGeom>
        </p:spPr>
        <p:txBody>
          <a:bodyPr lIns="0" tIns="0" rIns="0" bIns="0" rtlCol="0" anchor="t">
            <a:spAutoFit/>
          </a:bodyPr>
          <a:lstStyle/>
          <a:p>
            <a:pPr algn="r">
              <a:lnSpc>
                <a:spcPts val="2380"/>
              </a:lnSpc>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 课题内容仅供参考，实际执行课程可能有调整，以开课前最终课程安排为准。</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grpSp>
        <p:nvGrpSpPr>
          <p:cNvPr id="24" name="Group 7"/>
          <p:cNvGrpSpPr/>
          <p:nvPr/>
        </p:nvGrpSpPr>
        <p:grpSpPr>
          <a:xfrm rot="0">
            <a:off x="1028700" y="2334158"/>
            <a:ext cx="16230600" cy="2119431"/>
            <a:chOff x="0" y="-38100"/>
            <a:chExt cx="21640800" cy="2825907"/>
          </a:xfrm>
        </p:grpSpPr>
        <p:sp>
          <p:nvSpPr>
            <p:cNvPr id="25" name="Freeform 8"/>
            <p:cNvSpPr/>
            <p:nvPr/>
          </p:nvSpPr>
          <p:spPr>
            <a:xfrm>
              <a:off x="0" y="0"/>
              <a:ext cx="1057169" cy="901237"/>
            </a:xfrm>
            <a:custGeom>
              <a:avLst/>
              <a:gdLst/>
              <a:ahLst/>
              <a:cxnLst/>
              <a:rect l="l" t="t" r="r" b="b"/>
              <a:pathLst>
                <a:path w="1057169" h="901237">
                  <a:moveTo>
                    <a:pt x="0" y="0"/>
                  </a:moveTo>
                  <a:lnTo>
                    <a:pt x="1057169" y="0"/>
                  </a:lnTo>
                  <a:lnTo>
                    <a:pt x="1057169" y="901237"/>
                  </a:lnTo>
                  <a:lnTo>
                    <a:pt x="0" y="901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TextBox 9"/>
            <p:cNvSpPr txBox="1"/>
            <p:nvPr/>
          </p:nvSpPr>
          <p:spPr>
            <a:xfrm>
              <a:off x="1288737" y="445080"/>
              <a:ext cx="20352063" cy="2342727"/>
            </a:xfrm>
            <a:prstGeom prst="rect">
              <a:avLst/>
            </a:prstGeom>
          </p:spPr>
          <p:txBody>
            <a:bodyPr lIns="0" tIns="0" rIns="0" bIns="0" rtlCol="0" anchor="t">
              <a:spAutoFit/>
            </a:bodyPr>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全球视角，洞悉金融安全未来：邀请高盛集团高级经理及行业专家，深入解析全球金融安全现状，探讨最新的网络安全技术与金融风控策略，帮助您掌握行业发展趋势，提升前瞻性思维。</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金融网络安全挑战，剖析行业痛点：结合真实案例，剖析金融行业面临的网络攻击、数据泄露、合规风险等核心问题，探讨如何通过技术创新和监管合规打造稳健的金融安全体系。</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实战演练，构建安全防护体系：学习金融机构的网络安全架构、数据加密技术、风险管理模型及应急响应机制，在专家指导下进行安全防护方案设计与案例分析，培养实战能力，提升网络安全防护水平。</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7" name="TextBox 10"/>
            <p:cNvSpPr txBox="1"/>
            <p:nvPr/>
          </p:nvSpPr>
          <p:spPr>
            <a:xfrm>
              <a:off x="1288737" y="-38100"/>
              <a:ext cx="19870339" cy="813646"/>
            </a:xfrm>
            <a:prstGeom prst="rect">
              <a:avLst/>
            </a:prstGeom>
          </p:spPr>
          <p:txBody>
            <a:bodyPr lIns="0" tIns="0" rIns="0" bIns="0" rtlCol="0" anchor="t">
              <a:spAutoFit/>
            </a:bodyPr>
            <a:p>
              <a:pPr algn="just">
                <a:lnSpc>
                  <a:spcPts val="2380"/>
                </a:lnSpc>
              </a:pPr>
              <a:r>
                <a:rPr lang="en-US" sz="1700" b="1" spc="112">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【新加坡南洋理工大学-行业研讨】——</a:t>
              </a:r>
              <a:r>
                <a:rPr lang="en-US" sz="1700" b="1" spc="112">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金融与网络安全</a:t>
              </a:r>
              <a:endParaRPr lang="en-US" sz="1700" b="1" spc="112">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a:p>
              <a:pPr algn="just">
                <a:lnSpc>
                  <a:spcPts val="2380"/>
                </a:lnSpc>
              </a:pPr>
              <a:endParaRPr>
                <a:latin typeface="思源黑体 CN Bold" panose="020B0800000000000000" charset="-122"/>
                <a:ea typeface="思源黑体 CN Bold" panose="020B0800000000000000" charset="-122"/>
                <a:cs typeface="思源黑体 CN Bold" panose="020B0800000000000000" charset="-122"/>
              </a:endParaRPr>
            </a:p>
          </p:txBody>
        </p:sp>
      </p:grpSp>
      <p:grpSp>
        <p:nvGrpSpPr>
          <p:cNvPr id="28" name="Group 11"/>
          <p:cNvGrpSpPr/>
          <p:nvPr/>
        </p:nvGrpSpPr>
        <p:grpSpPr>
          <a:xfrm rot="0">
            <a:off x="1028700" y="4588877"/>
            <a:ext cx="16230600" cy="2414706"/>
            <a:chOff x="0" y="-38100"/>
            <a:chExt cx="21640800" cy="3219607"/>
          </a:xfrm>
        </p:grpSpPr>
        <p:sp>
          <p:nvSpPr>
            <p:cNvPr id="29" name="Freeform 12"/>
            <p:cNvSpPr/>
            <p:nvPr/>
          </p:nvSpPr>
          <p:spPr>
            <a:xfrm>
              <a:off x="0" y="0"/>
              <a:ext cx="1057169" cy="901237"/>
            </a:xfrm>
            <a:custGeom>
              <a:avLst/>
              <a:gdLst/>
              <a:ahLst/>
              <a:cxnLst/>
              <a:rect l="l" t="t" r="r" b="b"/>
              <a:pathLst>
                <a:path w="1057169" h="901237">
                  <a:moveTo>
                    <a:pt x="0" y="0"/>
                  </a:moveTo>
                  <a:lnTo>
                    <a:pt x="1057169" y="0"/>
                  </a:lnTo>
                  <a:lnTo>
                    <a:pt x="1057169" y="901237"/>
                  </a:lnTo>
                  <a:lnTo>
                    <a:pt x="0" y="901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0" name="TextBox 13"/>
            <p:cNvSpPr txBox="1"/>
            <p:nvPr/>
          </p:nvSpPr>
          <p:spPr>
            <a:xfrm>
              <a:off x="1288737" y="445080"/>
              <a:ext cx="20352063" cy="2736427"/>
            </a:xfrm>
            <a:prstGeom prst="rect">
              <a:avLst/>
            </a:prstGeom>
          </p:spPr>
          <p:txBody>
            <a:bodyPr lIns="0" tIns="0" rIns="0" bIns="0" rtlCol="0" anchor="t">
              <a:spAutoFit/>
            </a:bodyPr>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聚焦大创赛项目挖掘及框架撰写，提供从创意萌芽到商业计划落地的全方位指导。   </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国际视野，洞察未来趋势：邀请来自全球顶尖高校和科技企业的专家学者，分享国际科技创新前沿动态和成功案例，助您把握未来科技发展趋势，开拓国际视野。</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大创赛项目挖掘，激发无限潜能：资深创业导师将带领您进行头脑风暴，挖掘具有市场潜力和商业价值的创新项目，并结合实际案例讲解项目筛选和评估方法。</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框架撰写实战演练，打造商业计划：学习商业计划书的核心要素和撰写技巧，包括市场分析、产品定位、商业模式、团队构建、融资策略等，并通过实战演练，将您的创意转化为逻辑清晰、结构完整的商业计划框架。</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31" name="TextBox 14"/>
            <p:cNvSpPr txBox="1"/>
            <p:nvPr/>
          </p:nvSpPr>
          <p:spPr>
            <a:xfrm>
              <a:off x="1288737" y="-38100"/>
              <a:ext cx="19870339" cy="406400"/>
            </a:xfrm>
            <a:prstGeom prst="rect">
              <a:avLst/>
            </a:prstGeom>
          </p:spPr>
          <p:txBody>
            <a:bodyPr lIns="0" tIns="0" rIns="0" bIns="0" rtlCol="0" anchor="t">
              <a:spAutoFit/>
            </a:bodyPr>
            <a:p>
              <a:pPr algn="just">
                <a:lnSpc>
                  <a:spcPts val="2380"/>
                </a:lnSpc>
              </a:pPr>
              <a:r>
                <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【新加坡南洋理工大学-沙龙活动】——</a:t>
              </a:r>
              <a:r>
                <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创想未来 - 国际创新及科技创业发展沙龙</a:t>
              </a:r>
              <a:endPar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grpSp>
      <p:grpSp>
        <p:nvGrpSpPr>
          <p:cNvPr id="32" name="Group 15"/>
          <p:cNvGrpSpPr/>
          <p:nvPr/>
        </p:nvGrpSpPr>
        <p:grpSpPr>
          <a:xfrm rot="0">
            <a:off x="1028700" y="7138870"/>
            <a:ext cx="16230600" cy="2119431"/>
            <a:chOff x="0" y="-38100"/>
            <a:chExt cx="21640800" cy="2825907"/>
          </a:xfrm>
        </p:grpSpPr>
        <p:sp>
          <p:nvSpPr>
            <p:cNvPr id="33" name="Freeform 16"/>
            <p:cNvSpPr/>
            <p:nvPr/>
          </p:nvSpPr>
          <p:spPr>
            <a:xfrm>
              <a:off x="0" y="0"/>
              <a:ext cx="1057169" cy="901237"/>
            </a:xfrm>
            <a:custGeom>
              <a:avLst/>
              <a:gdLst/>
              <a:ahLst/>
              <a:cxnLst/>
              <a:rect l="l" t="t" r="r" b="b"/>
              <a:pathLst>
                <a:path w="1057169" h="901237">
                  <a:moveTo>
                    <a:pt x="0" y="0"/>
                  </a:moveTo>
                  <a:lnTo>
                    <a:pt x="1057169" y="0"/>
                  </a:lnTo>
                  <a:lnTo>
                    <a:pt x="1057169" y="901237"/>
                  </a:lnTo>
                  <a:lnTo>
                    <a:pt x="0" y="901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4" name="TextBox 17"/>
            <p:cNvSpPr txBox="1"/>
            <p:nvPr/>
          </p:nvSpPr>
          <p:spPr>
            <a:xfrm>
              <a:off x="1288737" y="445080"/>
              <a:ext cx="20352063" cy="2342727"/>
            </a:xfrm>
            <a:prstGeom prst="rect">
              <a:avLst/>
            </a:prstGeom>
          </p:spPr>
          <p:txBody>
            <a:bodyPr lIns="0" tIns="0" rIns="0" bIns="0" rtlCol="0" anchor="t">
              <a:spAutoFit/>
            </a:bodyPr>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 探索AI影响，洞察未来商业趋势：通过深入剖析Deepseek模型的应用，探讨人工智能如何重塑商业决策、市场分析与客户关系管理，帮助学员理解AI如何推动商业模式的创新与行业转型。</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Deepseek模型，赋能商业智能：结合实际案例，讲解Deepseek模型在商业领域的应用，如精准预测、智能化运营及数据分析，分析其在提升商业效能和竞争力方面的潜力。</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380"/>
                </a:lnSpc>
                <a:buFont typeface="Arial" panose="020B0604020202020204"/>
                <a:buChar char="•"/>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实战应用，掌握AI商业实践：通过案例分析与互动讨论，提升学员在实际商业场景中运用Deepseek模型的能力，助力学员在AI时代做出更具前瞻性的商业决策。</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35" name="TextBox 18"/>
            <p:cNvSpPr txBox="1"/>
            <p:nvPr/>
          </p:nvSpPr>
          <p:spPr>
            <a:xfrm>
              <a:off x="1288737" y="-38100"/>
              <a:ext cx="19870339" cy="406400"/>
            </a:xfrm>
            <a:prstGeom prst="rect">
              <a:avLst/>
            </a:prstGeom>
          </p:spPr>
          <p:txBody>
            <a:bodyPr lIns="0" tIns="0" rIns="0" bIns="0" rtlCol="0" anchor="t">
              <a:spAutoFit/>
            </a:bodyPr>
            <a:p>
              <a:pPr algn="just">
                <a:lnSpc>
                  <a:spcPts val="2380"/>
                </a:lnSpc>
              </a:pPr>
              <a:r>
                <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【新加坡国立大学-青年科学家沙龙】——</a:t>
              </a:r>
              <a:r>
                <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AI时代对商业航向的影响——Deepseek模型运用场景</a:t>
              </a:r>
              <a:endParaRPr lang="en-US" sz="1700" b="1" spc="113">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grpSp>
      <p:sp>
        <p:nvSpPr>
          <p:cNvPr id="7" name="TextBox 19"/>
          <p:cNvSpPr txBox="1"/>
          <p:nvPr>
            <p:custDataLst>
              <p:tags r:id="rId4"/>
            </p:custDataLst>
          </p:nvPr>
        </p:nvSpPr>
        <p:spPr>
          <a:xfrm>
            <a:off x="6280785" y="9661525"/>
            <a:ext cx="1367155" cy="313690"/>
          </a:xfrm>
          <a:prstGeom prst="rect">
            <a:avLst/>
          </a:prstGeom>
        </p:spPr>
        <p:txBody>
          <a:bodyPr lIns="0" tIns="0" rIns="0" bIns="0" rtlCol="0" anchor="t">
            <a:noAutofit/>
          </a:bodyPr>
          <a:lstStyle/>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项目内容</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5550772" cy="10287000"/>
            <a:chOff x="0" y="0"/>
            <a:chExt cx="1586218" cy="2939667"/>
          </a:xfrm>
        </p:grpSpPr>
        <p:sp>
          <p:nvSpPr>
            <p:cNvPr id="3" name="Freeform 3"/>
            <p:cNvSpPr/>
            <p:nvPr/>
          </p:nvSpPr>
          <p:spPr>
            <a:xfrm>
              <a:off x="0" y="0"/>
              <a:ext cx="1586218" cy="2939667"/>
            </a:xfrm>
            <a:custGeom>
              <a:avLst/>
              <a:gdLst/>
              <a:ahLst/>
              <a:cxnLst/>
              <a:rect l="l" t="t" r="r" b="b"/>
              <a:pathLst>
                <a:path w="1586218" h="2939667">
                  <a:moveTo>
                    <a:pt x="0" y="0"/>
                  </a:moveTo>
                  <a:lnTo>
                    <a:pt x="1586218" y="0"/>
                  </a:lnTo>
                  <a:lnTo>
                    <a:pt x="1586218" y="2939667"/>
                  </a:lnTo>
                  <a:lnTo>
                    <a:pt x="0" y="2939667"/>
                  </a:lnTo>
                  <a:close/>
                </a:path>
              </a:pathLst>
            </a:custGeom>
            <a:solidFill>
              <a:srgbClr val="D66049"/>
            </a:solidFill>
            <a:ln cap="sq">
              <a:noFill/>
              <a:prstDash val="solid"/>
              <a:miter/>
            </a:ln>
          </p:spPr>
        </p:sp>
        <p:sp>
          <p:nvSpPr>
            <p:cNvPr id="4" name="TextBox 4"/>
            <p:cNvSpPr txBox="1"/>
            <p:nvPr/>
          </p:nvSpPr>
          <p:spPr>
            <a:xfrm>
              <a:off x="0" y="0"/>
              <a:ext cx="1586218" cy="2939667"/>
            </a:xfrm>
            <a:prstGeom prst="rect">
              <a:avLst/>
            </a:prstGeom>
          </p:spPr>
          <p:txBody>
            <a:bodyPr lIns="46820" tIns="46820" rIns="46820" bIns="46820" rtlCol="0" anchor="ctr"/>
            <a:lstStyle/>
            <a:p>
              <a:pPr marL="0" lvl="0" indent="0" algn="ctr">
                <a:lnSpc>
                  <a:spcPts val="2400"/>
                </a:lnSpc>
                <a:spcBef>
                  <a:spcPct val="0"/>
                </a:spcBef>
              </a:pPr>
            </a:p>
          </p:txBody>
        </p:sp>
      </p:grpSp>
      <p:grpSp>
        <p:nvGrpSpPr>
          <p:cNvPr id="5" name="Group 5"/>
          <p:cNvGrpSpPr/>
          <p:nvPr/>
        </p:nvGrpSpPr>
        <p:grpSpPr>
          <a:xfrm rot="0">
            <a:off x="8765460" y="1028700"/>
            <a:ext cx="8779576" cy="8229600"/>
            <a:chOff x="0" y="0"/>
            <a:chExt cx="2312316" cy="2167467"/>
          </a:xfrm>
        </p:grpSpPr>
        <p:sp>
          <p:nvSpPr>
            <p:cNvPr id="6" name="Freeform 6"/>
            <p:cNvSpPr/>
            <p:nvPr/>
          </p:nvSpPr>
          <p:spPr>
            <a:xfrm>
              <a:off x="0" y="0"/>
              <a:ext cx="2312316" cy="2167467"/>
            </a:xfrm>
            <a:custGeom>
              <a:avLst/>
              <a:gdLst/>
              <a:ahLst/>
              <a:cxnLst/>
              <a:rect l="l" t="t" r="r" b="b"/>
              <a:pathLst>
                <a:path w="2312316" h="2167467">
                  <a:moveTo>
                    <a:pt x="0" y="0"/>
                  </a:moveTo>
                  <a:lnTo>
                    <a:pt x="2312316" y="0"/>
                  </a:lnTo>
                  <a:lnTo>
                    <a:pt x="2312316" y="2167467"/>
                  </a:lnTo>
                  <a:lnTo>
                    <a:pt x="0" y="2167467"/>
                  </a:lnTo>
                  <a:close/>
                </a:path>
              </a:pathLst>
            </a:custGeom>
            <a:solidFill>
              <a:srgbClr val="D66049">
                <a:alpha val="6667"/>
              </a:srgbClr>
            </a:solidFill>
          </p:spPr>
        </p:sp>
        <p:sp>
          <p:nvSpPr>
            <p:cNvPr id="7" name="TextBox 7"/>
            <p:cNvSpPr txBox="1"/>
            <p:nvPr/>
          </p:nvSpPr>
          <p:spPr>
            <a:xfrm>
              <a:off x="0" y="-19050"/>
              <a:ext cx="2312316" cy="2186517"/>
            </a:xfrm>
            <a:prstGeom prst="rect">
              <a:avLst/>
            </a:prstGeom>
          </p:spPr>
          <p:txBody>
            <a:bodyPr lIns="50800" tIns="50800" rIns="50800" bIns="50800" rtlCol="0" anchor="ctr"/>
            <a:lstStyle/>
            <a:p>
              <a:pPr algn="ctr">
                <a:lnSpc>
                  <a:spcPts val="2160"/>
                </a:lnSpc>
              </a:pPr>
            </a:p>
          </p:txBody>
        </p:sp>
      </p:grpSp>
      <p:grpSp>
        <p:nvGrpSpPr>
          <p:cNvPr id="8" name="Group 8"/>
          <p:cNvGrpSpPr/>
          <p:nvPr/>
        </p:nvGrpSpPr>
        <p:grpSpPr>
          <a:xfrm rot="0">
            <a:off x="2381264" y="1022799"/>
            <a:ext cx="6426598" cy="8241402"/>
            <a:chOff x="0" y="0"/>
            <a:chExt cx="11388304" cy="14604242"/>
          </a:xfrm>
        </p:grpSpPr>
        <p:sp>
          <p:nvSpPr>
            <p:cNvPr id="9" name="Freeform 9"/>
            <p:cNvSpPr/>
            <p:nvPr/>
          </p:nvSpPr>
          <p:spPr>
            <a:xfrm>
              <a:off x="0" y="0"/>
              <a:ext cx="11388304" cy="14604305"/>
            </a:xfrm>
            <a:custGeom>
              <a:avLst/>
              <a:gdLst/>
              <a:ahLst/>
              <a:cxnLst/>
              <a:rect l="l" t="t" r="r" b="b"/>
              <a:pathLst>
                <a:path w="11388304" h="14604305">
                  <a:moveTo>
                    <a:pt x="0" y="0"/>
                  </a:moveTo>
                  <a:lnTo>
                    <a:pt x="11388304" y="0"/>
                  </a:lnTo>
                  <a:lnTo>
                    <a:pt x="11388304" y="14604305"/>
                  </a:lnTo>
                  <a:lnTo>
                    <a:pt x="0" y="14604305"/>
                  </a:lnTo>
                </a:path>
              </a:pathLst>
            </a:custGeom>
            <a:blipFill>
              <a:blip r:embed="rId1"/>
              <a:stretch>
                <a:fillRect t="-4920" b="-11901"/>
              </a:stretch>
            </a:blipFill>
          </p:spPr>
        </p:sp>
      </p:grpSp>
      <p:grpSp>
        <p:nvGrpSpPr>
          <p:cNvPr id="10" name="Group 10"/>
          <p:cNvGrpSpPr/>
          <p:nvPr/>
        </p:nvGrpSpPr>
        <p:grpSpPr>
          <a:xfrm rot="0">
            <a:off x="17545036" y="0"/>
            <a:ext cx="742964" cy="10287000"/>
            <a:chOff x="0" y="0"/>
            <a:chExt cx="212313" cy="2939667"/>
          </a:xfrm>
        </p:grpSpPr>
        <p:sp>
          <p:nvSpPr>
            <p:cNvPr id="11" name="Freeform 11"/>
            <p:cNvSpPr/>
            <p:nvPr/>
          </p:nvSpPr>
          <p:spPr>
            <a:xfrm>
              <a:off x="0" y="0"/>
              <a:ext cx="212313" cy="2939667"/>
            </a:xfrm>
            <a:custGeom>
              <a:avLst/>
              <a:gdLst/>
              <a:ahLst/>
              <a:cxnLst/>
              <a:rect l="l" t="t" r="r" b="b"/>
              <a:pathLst>
                <a:path w="212313" h="2939667">
                  <a:moveTo>
                    <a:pt x="0" y="0"/>
                  </a:moveTo>
                  <a:lnTo>
                    <a:pt x="212313" y="0"/>
                  </a:lnTo>
                  <a:lnTo>
                    <a:pt x="212313" y="2939667"/>
                  </a:lnTo>
                  <a:lnTo>
                    <a:pt x="0" y="2939667"/>
                  </a:lnTo>
                  <a:close/>
                </a:path>
              </a:pathLst>
            </a:custGeom>
            <a:solidFill>
              <a:srgbClr val="D66049"/>
            </a:solidFill>
            <a:ln cap="sq">
              <a:noFill/>
              <a:prstDash val="solid"/>
              <a:miter/>
            </a:ln>
          </p:spPr>
        </p:sp>
        <p:sp>
          <p:nvSpPr>
            <p:cNvPr id="12" name="TextBox 12"/>
            <p:cNvSpPr txBox="1"/>
            <p:nvPr/>
          </p:nvSpPr>
          <p:spPr>
            <a:xfrm>
              <a:off x="0" y="0"/>
              <a:ext cx="212313" cy="2939667"/>
            </a:xfrm>
            <a:prstGeom prst="rect">
              <a:avLst/>
            </a:prstGeom>
          </p:spPr>
          <p:txBody>
            <a:bodyPr lIns="46820" tIns="46820" rIns="46820" bIns="46820" rtlCol="0" anchor="ctr"/>
            <a:lstStyle/>
            <a:p>
              <a:pPr marL="0" lvl="0" indent="0" algn="ctr">
                <a:lnSpc>
                  <a:spcPts val="2400"/>
                </a:lnSpc>
                <a:spcBef>
                  <a:spcPct val="0"/>
                </a:spcBef>
              </a:pPr>
            </a:p>
          </p:txBody>
        </p:sp>
      </p:grpSp>
      <p:sp>
        <p:nvSpPr>
          <p:cNvPr id="37" name="TextBox 37"/>
          <p:cNvSpPr txBox="1"/>
          <p:nvPr/>
        </p:nvSpPr>
        <p:spPr>
          <a:xfrm>
            <a:off x="2381264" y="879924"/>
            <a:ext cx="6426598" cy="1475613"/>
          </a:xfrm>
          <a:prstGeom prst="rect">
            <a:avLst/>
          </a:prstGeom>
        </p:spPr>
        <p:txBody>
          <a:bodyPr lIns="0" tIns="0" rIns="0" bIns="0" rtlCol="0" anchor="t">
            <a:spAutoFit/>
          </a:bodyPr>
          <a:lstStyle/>
          <a:p>
            <a:pPr algn="ctr">
              <a:lnSpc>
                <a:spcPts val="11615"/>
              </a:lnSpc>
            </a:pPr>
            <a:r>
              <a:rPr lang="en-US" sz="8800" b="1">
                <a:solidFill>
                  <a:srgbClr val="FFFFFF"/>
                </a:solidFill>
                <a:latin typeface="Arimo Bold" panose="020B0704020202020204"/>
                <a:ea typeface="Arimo Bold" panose="020B0704020202020204"/>
                <a:cs typeface="Arimo Bold" panose="020B0704020202020204"/>
                <a:sym typeface="Arimo Bold" panose="020B0704020202020204"/>
              </a:rPr>
              <a:t>CONTENTS</a:t>
            </a:r>
            <a:endParaRPr lang="en-US" sz="8800" b="1">
              <a:solidFill>
                <a:srgbClr val="FFFFFF"/>
              </a:solidFill>
              <a:latin typeface="Arimo Bold" panose="020B0704020202020204"/>
              <a:ea typeface="Arimo Bold" panose="020B0704020202020204"/>
              <a:cs typeface="Arimo Bold" panose="020B0704020202020204"/>
              <a:sym typeface="Arimo Bold" panose="020B0704020202020204"/>
            </a:endParaRPr>
          </a:p>
        </p:txBody>
      </p:sp>
      <p:grpSp>
        <p:nvGrpSpPr>
          <p:cNvPr id="38" name="Group 13"/>
          <p:cNvGrpSpPr/>
          <p:nvPr/>
        </p:nvGrpSpPr>
        <p:grpSpPr>
          <a:xfrm rot="0">
            <a:off x="11063361" y="2400164"/>
            <a:ext cx="3498078" cy="862916"/>
            <a:chOff x="0" y="0"/>
            <a:chExt cx="4664104" cy="1150554"/>
          </a:xfrm>
        </p:grpSpPr>
        <p:grpSp>
          <p:nvGrpSpPr>
            <p:cNvPr id="39" name="Group 14"/>
            <p:cNvGrpSpPr/>
            <p:nvPr/>
          </p:nvGrpSpPr>
          <p:grpSpPr>
            <a:xfrm rot="0">
              <a:off x="15070" y="0"/>
              <a:ext cx="1150554" cy="1150554"/>
              <a:chOff x="0" y="0"/>
              <a:chExt cx="812800" cy="812800"/>
            </a:xfrm>
          </p:grpSpPr>
          <p:sp>
            <p:nvSpPr>
              <p:cNvPr id="40"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D66049"/>
                </a:solidFill>
                <a:prstDash val="solid"/>
                <a:miter/>
              </a:ln>
            </p:spPr>
          </p:sp>
          <p:sp>
            <p:nvSpPr>
              <p:cNvPr id="41" name="TextBox 16"/>
              <p:cNvSpPr txBox="1"/>
              <p:nvPr/>
            </p:nvSpPr>
            <p:spPr>
              <a:xfrm>
                <a:off x="76200" y="-85725"/>
                <a:ext cx="660400" cy="822325"/>
              </a:xfrm>
              <a:prstGeom prst="rect">
                <a:avLst/>
              </a:prstGeom>
            </p:spPr>
            <p:txBody>
              <a:bodyPr lIns="50800" tIns="50800" rIns="50800" bIns="50800" rtlCol="0" anchor="ctr"/>
              <a:p>
                <a:pPr algn="ctr">
                  <a:lnSpc>
                    <a:spcPts val="6050"/>
                  </a:lnSpc>
                </a:pPr>
                <a:endParaRPr>
                  <a:latin typeface="思源黑体 CN Bold" panose="020B0800000000000000" charset="-122"/>
                  <a:ea typeface="思源黑体 CN Bold" panose="020B0800000000000000" charset="-122"/>
                </a:endParaRPr>
              </a:p>
            </p:txBody>
          </p:sp>
        </p:grpSp>
        <p:sp>
          <p:nvSpPr>
            <p:cNvPr id="42" name="TextBox 17"/>
            <p:cNvSpPr txBox="1"/>
            <p:nvPr/>
          </p:nvSpPr>
          <p:spPr>
            <a:xfrm>
              <a:off x="1601553" y="193385"/>
              <a:ext cx="3062551" cy="754260"/>
            </a:xfrm>
            <a:prstGeom prst="rect">
              <a:avLst/>
            </a:prstGeom>
          </p:spPr>
          <p:txBody>
            <a:bodyPr lIns="0" tIns="0" rIns="0" bIns="0" rtlCol="0" anchor="t">
              <a:spAutoFit/>
            </a:bodyPr>
            <a:p>
              <a:pPr algn="l">
                <a:lnSpc>
                  <a:spcPts val="4425"/>
                </a:lnSpc>
              </a:pPr>
              <a:r>
                <a:rPr lang="en-US" sz="368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项目概述</a:t>
              </a:r>
              <a:endParaRPr lang="en-US" sz="368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43" name="TextBox 18"/>
            <p:cNvSpPr txBox="1"/>
            <p:nvPr/>
          </p:nvSpPr>
          <p:spPr>
            <a:xfrm>
              <a:off x="0" y="229812"/>
              <a:ext cx="1165624" cy="693293"/>
            </a:xfrm>
            <a:prstGeom prst="rect">
              <a:avLst/>
            </a:prstGeom>
          </p:spPr>
          <p:txBody>
            <a:bodyPr lIns="0" tIns="0" rIns="0" bIns="0" rtlCol="0" anchor="t">
              <a:spAutoFit/>
            </a:bodyPr>
            <a:p>
              <a:pPr marL="0" lvl="0" indent="0" algn="ctr">
                <a:lnSpc>
                  <a:spcPts val="4030"/>
                </a:lnSpc>
                <a:spcBef>
                  <a:spcPct val="0"/>
                </a:spcBef>
              </a:pPr>
              <a:r>
                <a:rPr lang="en-US" sz="3600" b="1">
                  <a:solidFill>
                    <a:srgbClr val="D66049"/>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01</a:t>
              </a:r>
              <a:endParaRPr lang="en-US" sz="3600" b="1">
                <a:solidFill>
                  <a:srgbClr val="D66049"/>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grpSp>
      <p:grpSp>
        <p:nvGrpSpPr>
          <p:cNvPr id="44" name="Group 19"/>
          <p:cNvGrpSpPr/>
          <p:nvPr/>
        </p:nvGrpSpPr>
        <p:grpSpPr>
          <a:xfrm rot="0">
            <a:off x="11063361" y="3937482"/>
            <a:ext cx="3498078" cy="862916"/>
            <a:chOff x="0" y="0"/>
            <a:chExt cx="4664104" cy="1150554"/>
          </a:xfrm>
        </p:grpSpPr>
        <p:grpSp>
          <p:nvGrpSpPr>
            <p:cNvPr id="45" name="Group 20"/>
            <p:cNvGrpSpPr/>
            <p:nvPr/>
          </p:nvGrpSpPr>
          <p:grpSpPr>
            <a:xfrm rot="0">
              <a:off x="15070" y="0"/>
              <a:ext cx="1150554" cy="1150554"/>
              <a:chOff x="0" y="0"/>
              <a:chExt cx="812800" cy="812800"/>
            </a:xfrm>
          </p:grpSpPr>
          <p:sp>
            <p:nvSpPr>
              <p:cNvPr id="46"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D66049"/>
                </a:solidFill>
                <a:prstDash val="solid"/>
                <a:miter/>
              </a:ln>
            </p:spPr>
          </p:sp>
          <p:sp>
            <p:nvSpPr>
              <p:cNvPr id="47" name="TextBox 22"/>
              <p:cNvSpPr txBox="1"/>
              <p:nvPr/>
            </p:nvSpPr>
            <p:spPr>
              <a:xfrm>
                <a:off x="76200" y="-85725"/>
                <a:ext cx="660400" cy="822325"/>
              </a:xfrm>
              <a:prstGeom prst="rect">
                <a:avLst/>
              </a:prstGeom>
            </p:spPr>
            <p:txBody>
              <a:bodyPr lIns="50800" tIns="50800" rIns="50800" bIns="50800" rtlCol="0" anchor="ctr"/>
              <a:p>
                <a:pPr algn="ctr">
                  <a:lnSpc>
                    <a:spcPts val="6050"/>
                  </a:lnSpc>
                </a:pPr>
                <a:endParaRPr>
                  <a:latin typeface="思源黑体 CN Bold" panose="020B0800000000000000" charset="-122"/>
                  <a:ea typeface="思源黑体 CN Bold" panose="020B0800000000000000" charset="-122"/>
                </a:endParaRPr>
              </a:p>
            </p:txBody>
          </p:sp>
        </p:grpSp>
        <p:sp>
          <p:nvSpPr>
            <p:cNvPr id="48" name="TextBox 23"/>
            <p:cNvSpPr txBox="1"/>
            <p:nvPr/>
          </p:nvSpPr>
          <p:spPr>
            <a:xfrm>
              <a:off x="1601553" y="193385"/>
              <a:ext cx="3062551" cy="754260"/>
            </a:xfrm>
            <a:prstGeom prst="rect">
              <a:avLst/>
            </a:prstGeom>
          </p:spPr>
          <p:txBody>
            <a:bodyPr lIns="0" tIns="0" rIns="0" bIns="0" rtlCol="0" anchor="t">
              <a:spAutoFit/>
            </a:bodyPr>
            <a:p>
              <a:pPr algn="l">
                <a:lnSpc>
                  <a:spcPts val="4425"/>
                </a:lnSpc>
              </a:pPr>
              <a:r>
                <a:rPr lang="en-US" sz="368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项目内容</a:t>
              </a:r>
              <a:endParaRPr lang="en-US" sz="368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49" name="TextBox 24"/>
            <p:cNvSpPr txBox="1"/>
            <p:nvPr/>
          </p:nvSpPr>
          <p:spPr>
            <a:xfrm>
              <a:off x="0" y="229812"/>
              <a:ext cx="1165624" cy="693293"/>
            </a:xfrm>
            <a:prstGeom prst="rect">
              <a:avLst/>
            </a:prstGeom>
          </p:spPr>
          <p:txBody>
            <a:bodyPr lIns="0" tIns="0" rIns="0" bIns="0" rtlCol="0" anchor="t">
              <a:spAutoFit/>
            </a:bodyPr>
            <a:p>
              <a:pPr marL="0" lvl="0" indent="0" algn="ctr">
                <a:lnSpc>
                  <a:spcPts val="4030"/>
                </a:lnSpc>
                <a:spcBef>
                  <a:spcPct val="0"/>
                </a:spcBef>
              </a:pPr>
              <a:r>
                <a:rPr lang="en-US" sz="3600" b="1">
                  <a:solidFill>
                    <a:srgbClr val="D66049"/>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02</a:t>
              </a:r>
              <a:endParaRPr lang="en-US" sz="3600" b="1">
                <a:solidFill>
                  <a:srgbClr val="D66049"/>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grpSp>
      <p:grpSp>
        <p:nvGrpSpPr>
          <p:cNvPr id="50" name="Group 25"/>
          <p:cNvGrpSpPr/>
          <p:nvPr/>
        </p:nvGrpSpPr>
        <p:grpSpPr>
          <a:xfrm rot="0">
            <a:off x="11063361" y="5474800"/>
            <a:ext cx="5654384" cy="862916"/>
            <a:chOff x="0" y="0"/>
            <a:chExt cx="7539179" cy="1150554"/>
          </a:xfrm>
        </p:grpSpPr>
        <p:grpSp>
          <p:nvGrpSpPr>
            <p:cNvPr id="51" name="Group 26"/>
            <p:cNvGrpSpPr/>
            <p:nvPr/>
          </p:nvGrpSpPr>
          <p:grpSpPr>
            <a:xfrm rot="0">
              <a:off x="15070" y="0"/>
              <a:ext cx="1150554" cy="1150554"/>
              <a:chOff x="0" y="0"/>
              <a:chExt cx="812800" cy="812800"/>
            </a:xfrm>
          </p:grpSpPr>
          <p:sp>
            <p:nvSpPr>
              <p:cNvPr id="52"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D66049"/>
                </a:solidFill>
                <a:prstDash val="solid"/>
                <a:miter/>
              </a:ln>
            </p:spPr>
          </p:sp>
          <p:sp>
            <p:nvSpPr>
              <p:cNvPr id="53" name="TextBox 28"/>
              <p:cNvSpPr txBox="1"/>
              <p:nvPr/>
            </p:nvSpPr>
            <p:spPr>
              <a:xfrm>
                <a:off x="76200" y="-85725"/>
                <a:ext cx="660400" cy="822325"/>
              </a:xfrm>
              <a:prstGeom prst="rect">
                <a:avLst/>
              </a:prstGeom>
            </p:spPr>
            <p:txBody>
              <a:bodyPr lIns="50800" tIns="50800" rIns="50800" bIns="50800" rtlCol="0" anchor="ctr"/>
              <a:p>
                <a:pPr algn="ctr">
                  <a:lnSpc>
                    <a:spcPts val="6050"/>
                  </a:lnSpc>
                </a:pPr>
                <a:endParaRPr>
                  <a:latin typeface="思源黑体 CN Bold" panose="020B0800000000000000" charset="-122"/>
                  <a:ea typeface="思源黑体 CN Bold" panose="020B0800000000000000" charset="-122"/>
                </a:endParaRPr>
              </a:p>
            </p:txBody>
          </p:sp>
        </p:grpSp>
        <p:sp>
          <p:nvSpPr>
            <p:cNvPr id="54" name="TextBox 29"/>
            <p:cNvSpPr txBox="1"/>
            <p:nvPr/>
          </p:nvSpPr>
          <p:spPr>
            <a:xfrm>
              <a:off x="1601553" y="193385"/>
              <a:ext cx="5937626" cy="754260"/>
            </a:xfrm>
            <a:prstGeom prst="rect">
              <a:avLst/>
            </a:prstGeom>
          </p:spPr>
          <p:txBody>
            <a:bodyPr lIns="0" tIns="0" rIns="0" bIns="0" rtlCol="0" anchor="t">
              <a:spAutoFit/>
            </a:bodyPr>
            <a:p>
              <a:pPr algn="l">
                <a:lnSpc>
                  <a:spcPts val="4425"/>
                </a:lnSpc>
              </a:pPr>
              <a:r>
                <a:rPr lang="en-US" sz="368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项目行程</a:t>
              </a:r>
              <a:endParaRPr lang="en-US" sz="368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55" name="TextBox 30"/>
            <p:cNvSpPr txBox="1"/>
            <p:nvPr/>
          </p:nvSpPr>
          <p:spPr>
            <a:xfrm>
              <a:off x="0" y="229812"/>
              <a:ext cx="1165624" cy="693293"/>
            </a:xfrm>
            <a:prstGeom prst="rect">
              <a:avLst/>
            </a:prstGeom>
          </p:spPr>
          <p:txBody>
            <a:bodyPr lIns="0" tIns="0" rIns="0" bIns="0" rtlCol="0" anchor="t">
              <a:spAutoFit/>
            </a:bodyPr>
            <a:p>
              <a:pPr marL="0" lvl="0" indent="0" algn="ctr">
                <a:lnSpc>
                  <a:spcPts val="4030"/>
                </a:lnSpc>
                <a:spcBef>
                  <a:spcPct val="0"/>
                </a:spcBef>
              </a:pPr>
              <a:r>
                <a:rPr lang="en-US" sz="3600" b="1">
                  <a:solidFill>
                    <a:srgbClr val="D66049"/>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03</a:t>
              </a:r>
              <a:endParaRPr lang="en-US" sz="3600" b="1">
                <a:solidFill>
                  <a:srgbClr val="D66049"/>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grpSp>
      <p:grpSp>
        <p:nvGrpSpPr>
          <p:cNvPr id="56" name="Group 31"/>
          <p:cNvGrpSpPr/>
          <p:nvPr/>
        </p:nvGrpSpPr>
        <p:grpSpPr>
          <a:xfrm rot="0">
            <a:off x="11063361" y="7012118"/>
            <a:ext cx="5654384" cy="862916"/>
            <a:chOff x="0" y="0"/>
            <a:chExt cx="7539179" cy="1150554"/>
          </a:xfrm>
        </p:grpSpPr>
        <p:grpSp>
          <p:nvGrpSpPr>
            <p:cNvPr id="57" name="Group 32"/>
            <p:cNvGrpSpPr/>
            <p:nvPr/>
          </p:nvGrpSpPr>
          <p:grpSpPr>
            <a:xfrm rot="0">
              <a:off x="15070" y="0"/>
              <a:ext cx="1150554" cy="1150554"/>
              <a:chOff x="0" y="0"/>
              <a:chExt cx="812800" cy="812800"/>
            </a:xfrm>
          </p:grpSpPr>
          <p:sp>
            <p:nvSpPr>
              <p:cNvPr id="58"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D66049"/>
                </a:solidFill>
                <a:prstDash val="solid"/>
                <a:miter/>
              </a:ln>
            </p:spPr>
          </p:sp>
          <p:sp>
            <p:nvSpPr>
              <p:cNvPr id="59" name="TextBox 34"/>
              <p:cNvSpPr txBox="1"/>
              <p:nvPr/>
            </p:nvSpPr>
            <p:spPr>
              <a:xfrm>
                <a:off x="76200" y="-85725"/>
                <a:ext cx="660400" cy="822325"/>
              </a:xfrm>
              <a:prstGeom prst="rect">
                <a:avLst/>
              </a:prstGeom>
            </p:spPr>
            <p:txBody>
              <a:bodyPr lIns="50800" tIns="50800" rIns="50800" bIns="50800" rtlCol="0" anchor="ctr"/>
              <a:p>
                <a:pPr algn="ctr">
                  <a:lnSpc>
                    <a:spcPts val="6050"/>
                  </a:lnSpc>
                </a:pPr>
                <a:endParaRPr>
                  <a:latin typeface="思源黑体 CN Bold" panose="020B0800000000000000" charset="-122"/>
                  <a:ea typeface="思源黑体 CN Bold" panose="020B0800000000000000" charset="-122"/>
                </a:endParaRPr>
              </a:p>
            </p:txBody>
          </p:sp>
        </p:grpSp>
        <p:sp>
          <p:nvSpPr>
            <p:cNvPr id="60" name="TextBox 35"/>
            <p:cNvSpPr txBox="1"/>
            <p:nvPr/>
          </p:nvSpPr>
          <p:spPr>
            <a:xfrm>
              <a:off x="1601553" y="180278"/>
              <a:ext cx="5937626" cy="754260"/>
            </a:xfrm>
            <a:prstGeom prst="rect">
              <a:avLst/>
            </a:prstGeom>
          </p:spPr>
          <p:txBody>
            <a:bodyPr lIns="0" tIns="0" rIns="0" bIns="0" rtlCol="0" anchor="t">
              <a:spAutoFit/>
            </a:bodyPr>
            <a:p>
              <a:pPr algn="l">
                <a:lnSpc>
                  <a:spcPts val="4425"/>
                </a:lnSpc>
              </a:pPr>
              <a:r>
                <a:rPr lang="en-US" sz="368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项目申请</a:t>
              </a:r>
              <a:endParaRPr lang="en-US" sz="368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61" name="TextBox 36"/>
            <p:cNvSpPr txBox="1"/>
            <p:nvPr/>
          </p:nvSpPr>
          <p:spPr>
            <a:xfrm>
              <a:off x="0" y="229812"/>
              <a:ext cx="1165624" cy="693293"/>
            </a:xfrm>
            <a:prstGeom prst="rect">
              <a:avLst/>
            </a:prstGeom>
          </p:spPr>
          <p:txBody>
            <a:bodyPr lIns="0" tIns="0" rIns="0" bIns="0" rtlCol="0" anchor="t">
              <a:spAutoFit/>
            </a:bodyPr>
            <a:p>
              <a:pPr marL="0" lvl="0" indent="0" algn="ctr">
                <a:lnSpc>
                  <a:spcPts val="4030"/>
                </a:lnSpc>
                <a:spcBef>
                  <a:spcPct val="0"/>
                </a:spcBef>
              </a:pPr>
              <a:r>
                <a:rPr lang="en-US" sz="3600" b="1">
                  <a:solidFill>
                    <a:srgbClr val="D66049"/>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04</a:t>
              </a:r>
              <a:endParaRPr lang="en-US" sz="3600" b="1">
                <a:solidFill>
                  <a:srgbClr val="D66049"/>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6568972" y="2303151"/>
            <a:ext cx="11719028" cy="6163555"/>
            <a:chOff x="0" y="0"/>
            <a:chExt cx="3086493" cy="1623323"/>
          </a:xfrm>
        </p:grpSpPr>
        <p:sp>
          <p:nvSpPr>
            <p:cNvPr id="3" name="Freeform 3"/>
            <p:cNvSpPr/>
            <p:nvPr/>
          </p:nvSpPr>
          <p:spPr>
            <a:xfrm>
              <a:off x="0" y="0"/>
              <a:ext cx="3086493" cy="1623323"/>
            </a:xfrm>
            <a:custGeom>
              <a:avLst/>
              <a:gdLst/>
              <a:ahLst/>
              <a:cxnLst/>
              <a:rect l="l" t="t" r="r" b="b"/>
              <a:pathLst>
                <a:path w="3086493" h="1623323">
                  <a:moveTo>
                    <a:pt x="0" y="0"/>
                  </a:moveTo>
                  <a:lnTo>
                    <a:pt x="3086493" y="0"/>
                  </a:lnTo>
                  <a:lnTo>
                    <a:pt x="3086493" y="1623323"/>
                  </a:lnTo>
                  <a:lnTo>
                    <a:pt x="0" y="1623323"/>
                  </a:lnTo>
                  <a:close/>
                </a:path>
              </a:pathLst>
            </a:custGeom>
            <a:solidFill>
              <a:srgbClr val="D66049">
                <a:alpha val="18824"/>
              </a:srgbClr>
            </a:solidFill>
          </p:spPr>
        </p:sp>
        <p:sp>
          <p:nvSpPr>
            <p:cNvPr id="4" name="TextBox 4"/>
            <p:cNvSpPr txBox="1"/>
            <p:nvPr/>
          </p:nvSpPr>
          <p:spPr>
            <a:xfrm>
              <a:off x="0" y="-19050"/>
              <a:ext cx="3086493" cy="1642373"/>
            </a:xfrm>
            <a:prstGeom prst="rect">
              <a:avLst/>
            </a:prstGeom>
          </p:spPr>
          <p:txBody>
            <a:bodyPr lIns="50800" tIns="50800" rIns="50800" bIns="50800" rtlCol="0" anchor="ctr"/>
            <a:lstStyle/>
            <a:p>
              <a:pPr algn="ctr">
                <a:lnSpc>
                  <a:spcPts val="2160"/>
                </a:lnSpc>
              </a:pPr>
            </a:p>
          </p:txBody>
        </p:sp>
      </p:grpSp>
      <p:grpSp>
        <p:nvGrpSpPr>
          <p:cNvPr id="5" name="Group 5"/>
          <p:cNvGrpSpPr/>
          <p:nvPr/>
        </p:nvGrpSpPr>
        <p:grpSpPr>
          <a:xfrm rot="0">
            <a:off x="-32987" y="2303151"/>
            <a:ext cx="6601959" cy="6163555"/>
            <a:chOff x="0" y="0"/>
            <a:chExt cx="3403974" cy="3177932"/>
          </a:xfrm>
        </p:grpSpPr>
        <p:sp>
          <p:nvSpPr>
            <p:cNvPr id="6" name="Freeform 6"/>
            <p:cNvSpPr/>
            <p:nvPr/>
          </p:nvSpPr>
          <p:spPr>
            <a:xfrm>
              <a:off x="0" y="0"/>
              <a:ext cx="3403974" cy="3177995"/>
            </a:xfrm>
            <a:custGeom>
              <a:avLst/>
              <a:gdLst/>
              <a:ahLst/>
              <a:cxnLst/>
              <a:rect l="l" t="t" r="r" b="b"/>
              <a:pathLst>
                <a:path w="3403974" h="3177995">
                  <a:moveTo>
                    <a:pt x="0" y="0"/>
                  </a:moveTo>
                  <a:lnTo>
                    <a:pt x="3403974" y="0"/>
                  </a:lnTo>
                  <a:lnTo>
                    <a:pt x="3403974" y="3177995"/>
                  </a:lnTo>
                  <a:lnTo>
                    <a:pt x="0" y="3177995"/>
                  </a:lnTo>
                </a:path>
              </a:pathLst>
            </a:custGeom>
            <a:blipFill>
              <a:blip r:embed="rId1"/>
              <a:stretch>
                <a:fillRect l="-20020" r="-20020"/>
              </a:stretch>
            </a:blipFill>
          </p:spPr>
        </p:sp>
      </p:grpSp>
      <p:sp>
        <p:nvSpPr>
          <p:cNvPr id="7" name="Freeform 7"/>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2"/>
            <a:stretch>
              <a:fillRect/>
            </a:stretch>
          </a:blipFill>
        </p:spPr>
      </p:sp>
      <p:grpSp>
        <p:nvGrpSpPr>
          <p:cNvPr id="8" name="Group 8"/>
          <p:cNvGrpSpPr/>
          <p:nvPr/>
        </p:nvGrpSpPr>
        <p:grpSpPr>
          <a:xfrm rot="0">
            <a:off x="17864246" y="2303151"/>
            <a:ext cx="440248" cy="6163555"/>
            <a:chOff x="0" y="0"/>
            <a:chExt cx="115950" cy="1623323"/>
          </a:xfrm>
        </p:grpSpPr>
        <p:sp>
          <p:nvSpPr>
            <p:cNvPr id="9" name="Freeform 9"/>
            <p:cNvSpPr/>
            <p:nvPr/>
          </p:nvSpPr>
          <p:spPr>
            <a:xfrm>
              <a:off x="0" y="0"/>
              <a:ext cx="115950" cy="1623323"/>
            </a:xfrm>
            <a:custGeom>
              <a:avLst/>
              <a:gdLst/>
              <a:ahLst/>
              <a:cxnLst/>
              <a:rect l="l" t="t" r="r" b="b"/>
              <a:pathLst>
                <a:path w="115950" h="1623323">
                  <a:moveTo>
                    <a:pt x="0" y="0"/>
                  </a:moveTo>
                  <a:lnTo>
                    <a:pt x="115950" y="0"/>
                  </a:lnTo>
                  <a:lnTo>
                    <a:pt x="115950" y="1623323"/>
                  </a:lnTo>
                  <a:lnTo>
                    <a:pt x="0" y="1623323"/>
                  </a:lnTo>
                  <a:close/>
                </a:path>
              </a:pathLst>
            </a:custGeom>
            <a:solidFill>
              <a:srgbClr val="D66049"/>
            </a:solidFill>
          </p:spPr>
        </p:sp>
        <p:sp>
          <p:nvSpPr>
            <p:cNvPr id="10" name="TextBox 10"/>
            <p:cNvSpPr txBox="1"/>
            <p:nvPr/>
          </p:nvSpPr>
          <p:spPr>
            <a:xfrm>
              <a:off x="0" y="-19050"/>
              <a:ext cx="115950" cy="1642373"/>
            </a:xfrm>
            <a:prstGeom prst="rect">
              <a:avLst/>
            </a:prstGeom>
          </p:spPr>
          <p:txBody>
            <a:bodyPr lIns="50800" tIns="50800" rIns="50800" bIns="50800" rtlCol="0" anchor="ctr"/>
            <a:lstStyle/>
            <a:p>
              <a:pPr algn="ctr">
                <a:lnSpc>
                  <a:spcPts val="2160"/>
                </a:lnSpc>
              </a:pPr>
            </a:p>
          </p:txBody>
        </p:sp>
      </p:grpSp>
      <p:grpSp>
        <p:nvGrpSpPr>
          <p:cNvPr id="11" name="Group 11"/>
          <p:cNvGrpSpPr/>
          <p:nvPr/>
        </p:nvGrpSpPr>
        <p:grpSpPr>
          <a:xfrm rot="0">
            <a:off x="-16494" y="9376851"/>
            <a:ext cx="18320987" cy="951764"/>
            <a:chOff x="0" y="0"/>
            <a:chExt cx="4825281" cy="250670"/>
          </a:xfrm>
        </p:grpSpPr>
        <p:sp>
          <p:nvSpPr>
            <p:cNvPr id="12" name="Freeform 12"/>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13" name="TextBox 13"/>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14" name="TextBox 14"/>
          <p:cNvSpPr txBox="1"/>
          <p:nvPr/>
        </p:nvSpPr>
        <p:spPr>
          <a:xfrm>
            <a:off x="7279410" y="3722244"/>
            <a:ext cx="9798333" cy="705993"/>
          </a:xfrm>
          <a:prstGeom prst="rect">
            <a:avLst/>
          </a:prstGeom>
        </p:spPr>
        <p:txBody>
          <a:bodyPr lIns="0" tIns="0" rIns="0" bIns="0" rtlCol="0" anchor="t">
            <a:spAutoFit/>
          </a:bodyPr>
          <a:lstStyle/>
          <a:p>
            <a:pPr algn="just">
              <a:lnSpc>
                <a:spcPts val="2855"/>
              </a:lnSpc>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结业仪式上学员将获颁发项目结业证书，既是对学员顺利结业的认可，也是作为对此次境外访学经历的证明。</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5" name="TextBox 15"/>
          <p:cNvSpPr txBox="1"/>
          <p:nvPr/>
        </p:nvSpPr>
        <p:spPr>
          <a:xfrm>
            <a:off x="7279410" y="2855103"/>
            <a:ext cx="5149076" cy="560070"/>
          </a:xfrm>
          <a:prstGeom prst="rect">
            <a:avLst/>
          </a:prstGeom>
        </p:spPr>
        <p:txBody>
          <a:bodyPr lIns="0" tIns="0" rIns="0" bIns="0" rtlCol="0" anchor="t">
            <a:spAutoFit/>
          </a:bodyPr>
          <a:lstStyle/>
          <a:p>
            <a:pPr algn="l">
              <a:lnSpc>
                <a:spcPts val="4370"/>
              </a:lnSpc>
            </a:pPr>
            <a:r>
              <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项目结业证书</a:t>
            </a:r>
            <a:endPar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6" name="TextBox 16"/>
          <p:cNvSpPr txBox="1"/>
          <p:nvPr/>
        </p:nvSpPr>
        <p:spPr>
          <a:xfrm>
            <a:off x="987992" y="645344"/>
            <a:ext cx="6661460" cy="747662"/>
          </a:xfrm>
          <a:prstGeom prst="rect">
            <a:avLst/>
          </a:prstGeom>
        </p:spPr>
        <p:txBody>
          <a:bodyPr lIns="0" tIns="0" rIns="0" bIns="0" rtlCol="0" anchor="t">
            <a:spAutoFit/>
          </a:bodyPr>
          <a:lstStyle/>
          <a:p>
            <a:pPr marL="0" lvl="0" indent="0" algn="l">
              <a:lnSpc>
                <a:spcPts val="5920"/>
              </a:lnSpc>
              <a:spcBef>
                <a:spcPct val="0"/>
              </a:spcBef>
            </a:pPr>
            <a:r>
              <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项目收获</a:t>
            </a:r>
            <a:endPar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7" name="TextBox 17"/>
          <p:cNvSpPr txBox="1"/>
          <p:nvPr/>
        </p:nvSpPr>
        <p:spPr>
          <a:xfrm>
            <a:off x="16036086"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项目申请</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8" name="TextBox 18"/>
          <p:cNvSpPr txBox="1"/>
          <p:nvPr/>
        </p:nvSpPr>
        <p:spPr>
          <a:xfrm>
            <a:off x="1126115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项目行程</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0" name="TextBox 20"/>
          <p:cNvSpPr txBox="1"/>
          <p:nvPr/>
        </p:nvSpPr>
        <p:spPr>
          <a:xfrm>
            <a:off x="1711298"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项目概述</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pic>
        <p:nvPicPr>
          <p:cNvPr id="21" name="图片 20"/>
          <p:cNvPicPr>
            <a:picLocks noChangeAspect="1"/>
          </p:cNvPicPr>
          <p:nvPr>
            <p:custDataLst>
              <p:tags r:id="rId3"/>
            </p:custDataLst>
          </p:nvPr>
        </p:nvPicPr>
        <p:blipFill>
          <a:blip r:embed="rId4"/>
          <a:stretch>
            <a:fillRect/>
          </a:stretch>
        </p:blipFill>
        <p:spPr>
          <a:xfrm>
            <a:off x="8610600" y="4305300"/>
            <a:ext cx="2802255" cy="3955415"/>
          </a:xfrm>
          <a:prstGeom prst="rect">
            <a:avLst/>
          </a:prstGeom>
        </p:spPr>
      </p:pic>
      <p:grpSp>
        <p:nvGrpSpPr>
          <p:cNvPr id="25" name="组合 24"/>
          <p:cNvGrpSpPr/>
          <p:nvPr/>
        </p:nvGrpSpPr>
        <p:grpSpPr>
          <a:xfrm>
            <a:off x="13122275" y="4686300"/>
            <a:ext cx="3857625" cy="2833370"/>
            <a:chOff x="18600" y="7260"/>
            <a:chExt cx="8258" cy="5596"/>
          </a:xfrm>
        </p:grpSpPr>
        <p:pic>
          <p:nvPicPr>
            <p:cNvPr id="22" name="图片 21"/>
            <p:cNvPicPr>
              <a:picLocks noChangeAspect="1"/>
            </p:cNvPicPr>
            <p:nvPr>
              <p:custDataLst>
                <p:tags r:id="rId5"/>
              </p:custDataLst>
            </p:nvPr>
          </p:nvPicPr>
          <p:blipFill>
            <a:blip r:embed="rId6"/>
            <a:stretch>
              <a:fillRect/>
            </a:stretch>
          </p:blipFill>
          <p:spPr>
            <a:xfrm>
              <a:off x="18600" y="7260"/>
              <a:ext cx="3944" cy="5567"/>
            </a:xfrm>
            <a:prstGeom prst="rect">
              <a:avLst/>
            </a:prstGeom>
          </p:spPr>
        </p:pic>
        <p:pic>
          <p:nvPicPr>
            <p:cNvPr id="23" name="图片 22"/>
            <p:cNvPicPr>
              <a:picLocks noChangeAspect="1"/>
            </p:cNvPicPr>
            <p:nvPr>
              <p:custDataLst>
                <p:tags r:id="rId7"/>
              </p:custDataLst>
            </p:nvPr>
          </p:nvPicPr>
          <p:blipFill>
            <a:blip r:embed="rId8"/>
            <a:stretch>
              <a:fillRect/>
            </a:stretch>
          </p:blipFill>
          <p:spPr>
            <a:xfrm>
              <a:off x="22904" y="7260"/>
              <a:ext cx="3955" cy="5596"/>
            </a:xfrm>
            <a:prstGeom prst="rect">
              <a:avLst/>
            </a:prstGeom>
          </p:spPr>
        </p:pic>
      </p:grpSp>
      <p:sp>
        <p:nvSpPr>
          <p:cNvPr id="26" name="文本框 25"/>
          <p:cNvSpPr txBox="1"/>
          <p:nvPr/>
        </p:nvSpPr>
        <p:spPr>
          <a:xfrm>
            <a:off x="13481050" y="7686675"/>
            <a:ext cx="2936875" cy="267335"/>
          </a:xfrm>
          <a:prstGeom prst="rect">
            <a:avLst/>
          </a:prstGeom>
          <a:noFill/>
        </p:spPr>
        <p:txBody>
          <a:bodyPr wrap="square" rtlCol="0">
            <a:noAutofit/>
          </a:bodyPr>
          <a:p>
            <a:pPr algn="ctr"/>
            <a:r>
              <a:rPr lang="zh-CN" altLang="en-US" sz="1400">
                <a:latin typeface="微软雅黑" panose="020B0503020204020204" charset="-122"/>
                <a:ea typeface="微软雅黑" panose="020B0503020204020204" charset="-122"/>
              </a:rPr>
              <a:t>优秀学生有</a:t>
            </a:r>
            <a:r>
              <a:rPr lang="zh-CN" altLang="en-US" sz="1400">
                <a:latin typeface="微软雅黑" panose="020B0503020204020204" charset="-122"/>
                <a:ea typeface="微软雅黑" panose="020B0503020204020204" charset="-122"/>
              </a:rPr>
              <a:t>机会收获推荐信和优秀学员证书</a:t>
            </a:r>
            <a:endParaRPr lang="zh-CN" altLang="en-US" sz="1400">
              <a:latin typeface="微软雅黑" panose="020B0503020204020204" charset="-122"/>
              <a:ea typeface="微软雅黑" panose="020B0503020204020204" charset="-122"/>
            </a:endParaRPr>
          </a:p>
        </p:txBody>
      </p:sp>
      <p:sp>
        <p:nvSpPr>
          <p:cNvPr id="24" name="TextBox 19"/>
          <p:cNvSpPr txBox="1"/>
          <p:nvPr>
            <p:custDataLst>
              <p:tags r:id="rId9"/>
            </p:custDataLst>
          </p:nvPr>
        </p:nvSpPr>
        <p:spPr>
          <a:xfrm>
            <a:off x="6280785" y="9661525"/>
            <a:ext cx="1367155" cy="313690"/>
          </a:xfrm>
          <a:prstGeom prst="rect">
            <a:avLst/>
          </a:prstGeom>
        </p:spPr>
        <p:txBody>
          <a:bodyPr lIns="0" tIns="0" rIns="0" bIns="0" rtlCol="0" anchor="t">
            <a:noAutofit/>
          </a:bodyPr>
          <a:lstStyle/>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项目内容</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9144000" y="804672"/>
            <a:ext cx="9144000" cy="8263128"/>
            <a:chOff x="0" y="0"/>
            <a:chExt cx="13353610" cy="12067212"/>
          </a:xfrm>
        </p:grpSpPr>
        <p:sp>
          <p:nvSpPr>
            <p:cNvPr id="3" name="Freeform 3"/>
            <p:cNvSpPr/>
            <p:nvPr/>
          </p:nvSpPr>
          <p:spPr>
            <a:xfrm>
              <a:off x="0" y="0"/>
              <a:ext cx="13353610" cy="12067275"/>
            </a:xfrm>
            <a:custGeom>
              <a:avLst/>
              <a:gdLst/>
              <a:ahLst/>
              <a:cxnLst/>
              <a:rect l="l" t="t" r="r" b="b"/>
              <a:pathLst>
                <a:path w="13353610" h="12067275">
                  <a:moveTo>
                    <a:pt x="0" y="0"/>
                  </a:moveTo>
                  <a:lnTo>
                    <a:pt x="13353610" y="0"/>
                  </a:lnTo>
                  <a:lnTo>
                    <a:pt x="13353610" y="12067275"/>
                  </a:lnTo>
                  <a:lnTo>
                    <a:pt x="0" y="12067275"/>
                  </a:lnTo>
                </a:path>
              </a:pathLst>
            </a:custGeom>
            <a:blipFill>
              <a:blip r:embed="rId1"/>
              <a:stretch>
                <a:fillRect r="-35635"/>
              </a:stretch>
            </a:blipFill>
          </p:spPr>
        </p:sp>
      </p:grpSp>
      <p:grpSp>
        <p:nvGrpSpPr>
          <p:cNvPr id="4" name="Group 4"/>
          <p:cNvGrpSpPr/>
          <p:nvPr/>
        </p:nvGrpSpPr>
        <p:grpSpPr>
          <a:xfrm rot="0">
            <a:off x="1383945" y="2698494"/>
            <a:ext cx="11178893" cy="4795641"/>
            <a:chOff x="0" y="0"/>
            <a:chExt cx="2944235" cy="1263050"/>
          </a:xfrm>
        </p:grpSpPr>
        <p:sp>
          <p:nvSpPr>
            <p:cNvPr id="5" name="Freeform 5"/>
            <p:cNvSpPr/>
            <p:nvPr/>
          </p:nvSpPr>
          <p:spPr>
            <a:xfrm>
              <a:off x="0" y="0"/>
              <a:ext cx="2944235" cy="1263050"/>
            </a:xfrm>
            <a:custGeom>
              <a:avLst/>
              <a:gdLst/>
              <a:ahLst/>
              <a:cxnLst/>
              <a:rect l="l" t="t" r="r" b="b"/>
              <a:pathLst>
                <a:path w="2944235" h="1263050">
                  <a:moveTo>
                    <a:pt x="0" y="0"/>
                  </a:moveTo>
                  <a:lnTo>
                    <a:pt x="2944235" y="0"/>
                  </a:lnTo>
                  <a:lnTo>
                    <a:pt x="2944235" y="1263050"/>
                  </a:lnTo>
                  <a:lnTo>
                    <a:pt x="0" y="1263050"/>
                  </a:lnTo>
                  <a:close/>
                </a:path>
              </a:pathLst>
            </a:custGeom>
            <a:solidFill>
              <a:srgbClr val="D66049">
                <a:alpha val="86667"/>
              </a:srgbClr>
            </a:solidFill>
          </p:spPr>
        </p:sp>
        <p:sp>
          <p:nvSpPr>
            <p:cNvPr id="6" name="TextBox 6"/>
            <p:cNvSpPr txBox="1"/>
            <p:nvPr/>
          </p:nvSpPr>
          <p:spPr>
            <a:xfrm>
              <a:off x="0" y="0"/>
              <a:ext cx="2944235" cy="1263050"/>
            </a:xfrm>
            <a:prstGeom prst="rect">
              <a:avLst/>
            </a:prstGeom>
          </p:spPr>
          <p:txBody>
            <a:bodyPr lIns="50800" tIns="50800" rIns="50800" bIns="50800" rtlCol="0" anchor="ctr"/>
            <a:lstStyle/>
            <a:p>
              <a:pPr algn="ctr">
                <a:lnSpc>
                  <a:spcPts val="3000"/>
                </a:lnSpc>
              </a:pPr>
            </a:p>
          </p:txBody>
        </p:sp>
      </p:grpSp>
      <p:grpSp>
        <p:nvGrpSpPr>
          <p:cNvPr id="7" name="Group 7"/>
          <p:cNvGrpSpPr/>
          <p:nvPr/>
        </p:nvGrpSpPr>
        <p:grpSpPr>
          <a:xfrm rot="0">
            <a:off x="12103825" y="6074210"/>
            <a:ext cx="1125984" cy="618342"/>
            <a:chOff x="0" y="0"/>
            <a:chExt cx="1501311" cy="824456"/>
          </a:xfrm>
        </p:grpSpPr>
        <p:grpSp>
          <p:nvGrpSpPr>
            <p:cNvPr id="8" name="Group 8"/>
            <p:cNvGrpSpPr/>
            <p:nvPr/>
          </p:nvGrpSpPr>
          <p:grpSpPr>
            <a:xfrm rot="0">
              <a:off x="203140" y="0"/>
              <a:ext cx="79328" cy="7932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 name="Group 11"/>
            <p:cNvGrpSpPr/>
            <p:nvPr/>
          </p:nvGrpSpPr>
          <p:grpSpPr>
            <a:xfrm rot="0">
              <a:off x="0" y="0"/>
              <a:ext cx="79328" cy="7932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3" name="TextBox 1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4" name="Group 14"/>
            <p:cNvGrpSpPr/>
            <p:nvPr/>
          </p:nvGrpSpPr>
          <p:grpSpPr>
            <a:xfrm rot="0">
              <a:off x="609421" y="0"/>
              <a:ext cx="79328" cy="7932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7" name="Group 17"/>
            <p:cNvGrpSpPr/>
            <p:nvPr/>
          </p:nvGrpSpPr>
          <p:grpSpPr>
            <a:xfrm rot="0">
              <a:off x="406281" y="0"/>
              <a:ext cx="79328" cy="7932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9" name="TextBox 1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0" name="Group 20"/>
            <p:cNvGrpSpPr/>
            <p:nvPr/>
          </p:nvGrpSpPr>
          <p:grpSpPr>
            <a:xfrm rot="0">
              <a:off x="1015702" y="0"/>
              <a:ext cx="79328" cy="7932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3" name="Group 23"/>
            <p:cNvGrpSpPr/>
            <p:nvPr/>
          </p:nvGrpSpPr>
          <p:grpSpPr>
            <a:xfrm rot="0">
              <a:off x="812562" y="0"/>
              <a:ext cx="79328" cy="7932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5" name="TextBox 2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6" name="Group 26"/>
            <p:cNvGrpSpPr/>
            <p:nvPr/>
          </p:nvGrpSpPr>
          <p:grpSpPr>
            <a:xfrm rot="0">
              <a:off x="1421983" y="0"/>
              <a:ext cx="79328" cy="7932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8" name="TextBox 2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9" name="Group 29"/>
            <p:cNvGrpSpPr/>
            <p:nvPr/>
          </p:nvGrpSpPr>
          <p:grpSpPr>
            <a:xfrm rot="0">
              <a:off x="1218843" y="0"/>
              <a:ext cx="79328" cy="7932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1" name="TextBox 3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32" name="Group 32"/>
            <p:cNvGrpSpPr/>
            <p:nvPr/>
          </p:nvGrpSpPr>
          <p:grpSpPr>
            <a:xfrm rot="0">
              <a:off x="203140" y="186282"/>
              <a:ext cx="79328" cy="7932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4" name="TextBox 3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35" name="Group 35"/>
            <p:cNvGrpSpPr/>
            <p:nvPr/>
          </p:nvGrpSpPr>
          <p:grpSpPr>
            <a:xfrm rot="0">
              <a:off x="0" y="186282"/>
              <a:ext cx="79328" cy="79328"/>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7" name="TextBox 3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38" name="Group 38"/>
            <p:cNvGrpSpPr/>
            <p:nvPr/>
          </p:nvGrpSpPr>
          <p:grpSpPr>
            <a:xfrm rot="0">
              <a:off x="609421" y="186282"/>
              <a:ext cx="79328" cy="79328"/>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0" name="TextBox 4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41" name="Group 41"/>
            <p:cNvGrpSpPr/>
            <p:nvPr/>
          </p:nvGrpSpPr>
          <p:grpSpPr>
            <a:xfrm rot="0">
              <a:off x="406281" y="186282"/>
              <a:ext cx="79328" cy="7932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3" name="TextBox 4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44" name="Group 44"/>
            <p:cNvGrpSpPr/>
            <p:nvPr/>
          </p:nvGrpSpPr>
          <p:grpSpPr>
            <a:xfrm rot="0">
              <a:off x="1015702" y="186282"/>
              <a:ext cx="79328" cy="79328"/>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6" name="TextBox 4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47" name="Group 47"/>
            <p:cNvGrpSpPr/>
            <p:nvPr/>
          </p:nvGrpSpPr>
          <p:grpSpPr>
            <a:xfrm rot="0">
              <a:off x="812562" y="186282"/>
              <a:ext cx="79328" cy="79328"/>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9" name="TextBox 4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0" name="Group 50"/>
            <p:cNvGrpSpPr/>
            <p:nvPr/>
          </p:nvGrpSpPr>
          <p:grpSpPr>
            <a:xfrm rot="0">
              <a:off x="1421983" y="186282"/>
              <a:ext cx="79328" cy="79328"/>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2" name="TextBox 5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3" name="Group 53"/>
            <p:cNvGrpSpPr/>
            <p:nvPr/>
          </p:nvGrpSpPr>
          <p:grpSpPr>
            <a:xfrm rot="0">
              <a:off x="1218843" y="186282"/>
              <a:ext cx="79328" cy="79328"/>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5" name="TextBox 5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6" name="Group 56"/>
            <p:cNvGrpSpPr/>
            <p:nvPr/>
          </p:nvGrpSpPr>
          <p:grpSpPr>
            <a:xfrm rot="0">
              <a:off x="203140" y="372564"/>
              <a:ext cx="79328" cy="79328"/>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8" name="TextBox 5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9" name="Group 59"/>
            <p:cNvGrpSpPr/>
            <p:nvPr/>
          </p:nvGrpSpPr>
          <p:grpSpPr>
            <a:xfrm rot="0">
              <a:off x="0" y="372564"/>
              <a:ext cx="79328" cy="79328"/>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1" name="TextBox 6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62" name="Group 62"/>
            <p:cNvGrpSpPr/>
            <p:nvPr/>
          </p:nvGrpSpPr>
          <p:grpSpPr>
            <a:xfrm rot="0">
              <a:off x="609421" y="372564"/>
              <a:ext cx="79328" cy="79328"/>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4" name="TextBox 6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65" name="Group 65"/>
            <p:cNvGrpSpPr/>
            <p:nvPr/>
          </p:nvGrpSpPr>
          <p:grpSpPr>
            <a:xfrm rot="0">
              <a:off x="406281" y="372564"/>
              <a:ext cx="79328" cy="79328"/>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7" name="TextBox 6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68" name="Group 68"/>
            <p:cNvGrpSpPr/>
            <p:nvPr/>
          </p:nvGrpSpPr>
          <p:grpSpPr>
            <a:xfrm rot="0">
              <a:off x="1015702" y="372564"/>
              <a:ext cx="79328" cy="79328"/>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0" name="TextBox 7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71" name="Group 71"/>
            <p:cNvGrpSpPr/>
            <p:nvPr/>
          </p:nvGrpSpPr>
          <p:grpSpPr>
            <a:xfrm rot="0">
              <a:off x="812562" y="372564"/>
              <a:ext cx="79328" cy="79328"/>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3" name="TextBox 7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74" name="Group 74"/>
            <p:cNvGrpSpPr/>
            <p:nvPr/>
          </p:nvGrpSpPr>
          <p:grpSpPr>
            <a:xfrm rot="0">
              <a:off x="1421983" y="372564"/>
              <a:ext cx="79328" cy="79328"/>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6" name="TextBox 7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77" name="Group 77"/>
            <p:cNvGrpSpPr/>
            <p:nvPr/>
          </p:nvGrpSpPr>
          <p:grpSpPr>
            <a:xfrm rot="0">
              <a:off x="1218843" y="372564"/>
              <a:ext cx="79328" cy="79328"/>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9" name="TextBox 7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0" name="Group 80"/>
            <p:cNvGrpSpPr/>
            <p:nvPr/>
          </p:nvGrpSpPr>
          <p:grpSpPr>
            <a:xfrm rot="0">
              <a:off x="203140" y="558846"/>
              <a:ext cx="79328" cy="79328"/>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2" name="TextBox 8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3" name="Group 83"/>
            <p:cNvGrpSpPr/>
            <p:nvPr/>
          </p:nvGrpSpPr>
          <p:grpSpPr>
            <a:xfrm rot="0">
              <a:off x="0" y="558846"/>
              <a:ext cx="79328" cy="79328"/>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5" name="TextBox 8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6" name="Group 86"/>
            <p:cNvGrpSpPr/>
            <p:nvPr/>
          </p:nvGrpSpPr>
          <p:grpSpPr>
            <a:xfrm rot="0">
              <a:off x="609421" y="558846"/>
              <a:ext cx="79328" cy="79328"/>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8" name="TextBox 8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9" name="Group 89"/>
            <p:cNvGrpSpPr/>
            <p:nvPr/>
          </p:nvGrpSpPr>
          <p:grpSpPr>
            <a:xfrm rot="0">
              <a:off x="406281" y="558846"/>
              <a:ext cx="79328" cy="79328"/>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1" name="TextBox 9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92" name="Group 92"/>
            <p:cNvGrpSpPr/>
            <p:nvPr/>
          </p:nvGrpSpPr>
          <p:grpSpPr>
            <a:xfrm rot="0">
              <a:off x="1015702" y="558846"/>
              <a:ext cx="79328" cy="79328"/>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4" name="TextBox 9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95" name="Group 95"/>
            <p:cNvGrpSpPr/>
            <p:nvPr/>
          </p:nvGrpSpPr>
          <p:grpSpPr>
            <a:xfrm rot="0">
              <a:off x="812562" y="558846"/>
              <a:ext cx="79328" cy="79328"/>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7" name="TextBox 9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98" name="Group 98"/>
            <p:cNvGrpSpPr/>
            <p:nvPr/>
          </p:nvGrpSpPr>
          <p:grpSpPr>
            <a:xfrm rot="0">
              <a:off x="1421983" y="558846"/>
              <a:ext cx="79328" cy="79328"/>
              <a:chOff x="0" y="0"/>
              <a:chExt cx="812800" cy="812800"/>
            </a:xfrm>
          </p:grpSpPr>
          <p:sp>
            <p:nvSpPr>
              <p:cNvPr id="99" name="Freeform 9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0" name="TextBox 10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01" name="Group 101"/>
            <p:cNvGrpSpPr/>
            <p:nvPr/>
          </p:nvGrpSpPr>
          <p:grpSpPr>
            <a:xfrm rot="0">
              <a:off x="1218843" y="558846"/>
              <a:ext cx="79328" cy="79328"/>
              <a:chOff x="0" y="0"/>
              <a:chExt cx="812800" cy="812800"/>
            </a:xfrm>
          </p:grpSpPr>
          <p:sp>
            <p:nvSpPr>
              <p:cNvPr id="102" name="Freeform 10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3" name="TextBox 10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04" name="Group 104"/>
            <p:cNvGrpSpPr/>
            <p:nvPr/>
          </p:nvGrpSpPr>
          <p:grpSpPr>
            <a:xfrm rot="0">
              <a:off x="203140" y="745128"/>
              <a:ext cx="79328" cy="79328"/>
              <a:chOff x="0" y="0"/>
              <a:chExt cx="812800" cy="812800"/>
            </a:xfrm>
          </p:grpSpPr>
          <p:sp>
            <p:nvSpPr>
              <p:cNvPr id="105" name="Freeform 10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6" name="TextBox 10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07" name="Group 107"/>
            <p:cNvGrpSpPr/>
            <p:nvPr/>
          </p:nvGrpSpPr>
          <p:grpSpPr>
            <a:xfrm rot="0">
              <a:off x="0" y="745128"/>
              <a:ext cx="79328" cy="79328"/>
              <a:chOff x="0" y="0"/>
              <a:chExt cx="812800" cy="812800"/>
            </a:xfrm>
          </p:grpSpPr>
          <p:sp>
            <p:nvSpPr>
              <p:cNvPr id="108" name="Freeform 10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9" name="TextBox 10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0" name="Group 110"/>
            <p:cNvGrpSpPr/>
            <p:nvPr/>
          </p:nvGrpSpPr>
          <p:grpSpPr>
            <a:xfrm rot="0">
              <a:off x="609421" y="745128"/>
              <a:ext cx="79328" cy="79328"/>
              <a:chOff x="0" y="0"/>
              <a:chExt cx="812800" cy="812800"/>
            </a:xfrm>
          </p:grpSpPr>
          <p:sp>
            <p:nvSpPr>
              <p:cNvPr id="111" name="Freeform 1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2" name="TextBox 11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3" name="Group 113"/>
            <p:cNvGrpSpPr/>
            <p:nvPr/>
          </p:nvGrpSpPr>
          <p:grpSpPr>
            <a:xfrm rot="0">
              <a:off x="406281" y="745128"/>
              <a:ext cx="79328" cy="79328"/>
              <a:chOff x="0" y="0"/>
              <a:chExt cx="812800" cy="812800"/>
            </a:xfrm>
          </p:grpSpPr>
          <p:sp>
            <p:nvSpPr>
              <p:cNvPr id="114" name="Freeform 1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5" name="TextBox 11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6" name="Group 116"/>
            <p:cNvGrpSpPr/>
            <p:nvPr/>
          </p:nvGrpSpPr>
          <p:grpSpPr>
            <a:xfrm rot="0">
              <a:off x="1015702" y="745128"/>
              <a:ext cx="79328" cy="79328"/>
              <a:chOff x="0" y="0"/>
              <a:chExt cx="812800" cy="812800"/>
            </a:xfrm>
          </p:grpSpPr>
          <p:sp>
            <p:nvSpPr>
              <p:cNvPr id="117" name="Freeform 1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8" name="TextBox 11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9" name="Group 119"/>
            <p:cNvGrpSpPr/>
            <p:nvPr/>
          </p:nvGrpSpPr>
          <p:grpSpPr>
            <a:xfrm rot="0">
              <a:off x="812562" y="745128"/>
              <a:ext cx="79328" cy="79328"/>
              <a:chOff x="0" y="0"/>
              <a:chExt cx="812800" cy="812800"/>
            </a:xfrm>
          </p:grpSpPr>
          <p:sp>
            <p:nvSpPr>
              <p:cNvPr id="120" name="Freeform 1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1" name="TextBox 12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22" name="Group 122"/>
            <p:cNvGrpSpPr/>
            <p:nvPr/>
          </p:nvGrpSpPr>
          <p:grpSpPr>
            <a:xfrm rot="0">
              <a:off x="1421983" y="745128"/>
              <a:ext cx="79328" cy="79328"/>
              <a:chOff x="0" y="0"/>
              <a:chExt cx="812800" cy="812800"/>
            </a:xfrm>
          </p:grpSpPr>
          <p:sp>
            <p:nvSpPr>
              <p:cNvPr id="123" name="Freeform 1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4" name="TextBox 12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25" name="Group 125"/>
            <p:cNvGrpSpPr/>
            <p:nvPr/>
          </p:nvGrpSpPr>
          <p:grpSpPr>
            <a:xfrm rot="0">
              <a:off x="1218843" y="745128"/>
              <a:ext cx="79328" cy="79328"/>
              <a:chOff x="0" y="0"/>
              <a:chExt cx="812800" cy="812800"/>
            </a:xfrm>
          </p:grpSpPr>
          <p:sp>
            <p:nvSpPr>
              <p:cNvPr id="126" name="Freeform 1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7" name="TextBox 12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grpSp>
        <p:nvGrpSpPr>
          <p:cNvPr id="128" name="Group 128"/>
          <p:cNvGrpSpPr/>
          <p:nvPr/>
        </p:nvGrpSpPr>
        <p:grpSpPr>
          <a:xfrm rot="0">
            <a:off x="0" y="0"/>
            <a:ext cx="291137" cy="10287000"/>
            <a:chOff x="0" y="0"/>
            <a:chExt cx="76678" cy="2709333"/>
          </a:xfrm>
        </p:grpSpPr>
        <p:sp>
          <p:nvSpPr>
            <p:cNvPr id="129" name="Freeform 129"/>
            <p:cNvSpPr/>
            <p:nvPr/>
          </p:nvSpPr>
          <p:spPr>
            <a:xfrm>
              <a:off x="0" y="0"/>
              <a:ext cx="76678" cy="2709333"/>
            </a:xfrm>
            <a:custGeom>
              <a:avLst/>
              <a:gdLst/>
              <a:ahLst/>
              <a:cxnLst/>
              <a:rect l="l" t="t" r="r" b="b"/>
              <a:pathLst>
                <a:path w="76678" h="2709333">
                  <a:moveTo>
                    <a:pt x="0" y="0"/>
                  </a:moveTo>
                  <a:lnTo>
                    <a:pt x="76678" y="0"/>
                  </a:lnTo>
                  <a:lnTo>
                    <a:pt x="76678" y="2709333"/>
                  </a:lnTo>
                  <a:lnTo>
                    <a:pt x="0" y="2709333"/>
                  </a:lnTo>
                  <a:close/>
                </a:path>
              </a:pathLst>
            </a:custGeom>
            <a:solidFill>
              <a:srgbClr val="D66049"/>
            </a:solidFill>
          </p:spPr>
        </p:sp>
        <p:sp>
          <p:nvSpPr>
            <p:cNvPr id="130" name="TextBox 130"/>
            <p:cNvSpPr txBox="1"/>
            <p:nvPr/>
          </p:nvSpPr>
          <p:spPr>
            <a:xfrm>
              <a:off x="0" y="0"/>
              <a:ext cx="76678" cy="2709333"/>
            </a:xfrm>
            <a:prstGeom prst="rect">
              <a:avLst/>
            </a:prstGeom>
          </p:spPr>
          <p:txBody>
            <a:bodyPr lIns="50800" tIns="50800" rIns="50800" bIns="50800" rtlCol="0" anchor="ctr"/>
            <a:lstStyle/>
            <a:p>
              <a:pPr algn="ctr">
                <a:lnSpc>
                  <a:spcPts val="3000"/>
                </a:lnSpc>
              </a:pPr>
            </a:p>
          </p:txBody>
        </p:sp>
      </p:grpSp>
      <p:sp>
        <p:nvSpPr>
          <p:cNvPr id="131" name="TextBox 131"/>
          <p:cNvSpPr txBox="1"/>
          <p:nvPr/>
        </p:nvSpPr>
        <p:spPr>
          <a:xfrm>
            <a:off x="2442347" y="3885637"/>
            <a:ext cx="6779426" cy="1489075"/>
          </a:xfrm>
          <a:prstGeom prst="rect">
            <a:avLst/>
          </a:prstGeom>
        </p:spPr>
        <p:txBody>
          <a:bodyPr lIns="0" tIns="0" rIns="0" bIns="0" rtlCol="0" anchor="t">
            <a:spAutoFit/>
          </a:bodyPr>
          <a:lstStyle/>
          <a:p>
            <a:pPr algn="l">
              <a:lnSpc>
                <a:spcPts val="11615"/>
              </a:lnSpc>
            </a:pPr>
            <a:r>
              <a:rPr lang="en-US" sz="8800" b="1">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03 项目行程</a:t>
            </a:r>
            <a:endParaRPr lang="en-US" sz="8800" b="1">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sp>
        <p:nvSpPr>
          <p:cNvPr id="133" name="TextBox 132"/>
          <p:cNvSpPr txBox="1"/>
          <p:nvPr>
            <p:custDataLst>
              <p:tags r:id="rId2"/>
            </p:custDataLst>
          </p:nvPr>
        </p:nvSpPr>
        <p:spPr>
          <a:xfrm>
            <a:off x="2442347" y="5494037"/>
            <a:ext cx="8297520" cy="474345"/>
          </a:xfrm>
          <a:prstGeom prst="rect">
            <a:avLst/>
          </a:prstGeom>
        </p:spPr>
        <p:txBody>
          <a:bodyPr lIns="0" tIns="0" rIns="0" bIns="0" rtlCol="0" anchor="t">
            <a:spAutoFit/>
          </a:bodyPr>
          <a:lstStyle/>
          <a:p>
            <a:pPr algn="just">
              <a:lnSpc>
                <a:spcPts val="3700"/>
              </a:lnSpc>
            </a:pPr>
            <a:r>
              <a:rPr lang="en-US" sz="2200" b="1" spc="880">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Medium" panose="020B0600000000000000" charset="-122"/>
              </a:rPr>
              <a:t>2026</a:t>
            </a:r>
            <a:r>
              <a:rPr lang="zh-CN" altLang="en-US" sz="2200" b="1" spc="880">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Medium" panose="020B0600000000000000" charset="-122"/>
              </a:rPr>
              <a:t>新加坡</a:t>
            </a:r>
            <a:r>
              <a:rPr lang="en-US" sz="2200" b="1" spc="880">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Medium" panose="020B0600000000000000" charset="-122"/>
              </a:rPr>
              <a:t>南洋理工大学访学实训项目</a:t>
            </a:r>
            <a:endParaRPr lang="en-US" sz="2200" b="1" spc="880">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Medium" panose="020B0600000000000000"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18288000" cy="4130958"/>
            <a:chOff x="0" y="0"/>
            <a:chExt cx="4816593" cy="1087989"/>
          </a:xfrm>
        </p:grpSpPr>
        <p:sp>
          <p:nvSpPr>
            <p:cNvPr id="3" name="Freeform 3"/>
            <p:cNvSpPr/>
            <p:nvPr/>
          </p:nvSpPr>
          <p:spPr>
            <a:xfrm>
              <a:off x="0" y="0"/>
              <a:ext cx="4816592" cy="1087989"/>
            </a:xfrm>
            <a:custGeom>
              <a:avLst/>
              <a:gdLst/>
              <a:ahLst/>
              <a:cxnLst/>
              <a:rect l="l" t="t" r="r" b="b"/>
              <a:pathLst>
                <a:path w="4816592" h="1087989">
                  <a:moveTo>
                    <a:pt x="0" y="0"/>
                  </a:moveTo>
                  <a:lnTo>
                    <a:pt x="4816592" y="0"/>
                  </a:lnTo>
                  <a:lnTo>
                    <a:pt x="4816592" y="1087989"/>
                  </a:lnTo>
                  <a:lnTo>
                    <a:pt x="0" y="1087989"/>
                  </a:lnTo>
                  <a:close/>
                </a:path>
              </a:pathLst>
            </a:custGeom>
            <a:solidFill>
              <a:srgbClr val="D66049">
                <a:alpha val="13725"/>
              </a:srgbClr>
            </a:solidFill>
          </p:spPr>
        </p:sp>
        <p:sp>
          <p:nvSpPr>
            <p:cNvPr id="4" name="TextBox 4"/>
            <p:cNvSpPr txBox="1"/>
            <p:nvPr/>
          </p:nvSpPr>
          <p:spPr>
            <a:xfrm>
              <a:off x="0" y="-19050"/>
              <a:ext cx="4816593" cy="1107039"/>
            </a:xfrm>
            <a:prstGeom prst="rect">
              <a:avLst/>
            </a:prstGeom>
          </p:spPr>
          <p:txBody>
            <a:bodyPr lIns="50800" tIns="50800" rIns="50800" bIns="50800" rtlCol="0" anchor="ctr"/>
            <a:lstStyle/>
            <a:p>
              <a:pPr algn="ctr">
                <a:lnSpc>
                  <a:spcPts val="2160"/>
                </a:lnSpc>
              </a:pPr>
            </a:p>
          </p:txBody>
        </p:sp>
      </p:grpSp>
      <p:sp>
        <p:nvSpPr>
          <p:cNvPr id="5" name="Freeform 5"/>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1"/>
            <a:stretch>
              <a:fillRect/>
            </a:stretch>
          </a:blipFill>
        </p:spPr>
      </p:sp>
      <p:sp>
        <p:nvSpPr>
          <p:cNvPr id="6" name="TextBox 6"/>
          <p:cNvSpPr txBox="1"/>
          <p:nvPr/>
        </p:nvSpPr>
        <p:spPr>
          <a:xfrm>
            <a:off x="987992" y="645344"/>
            <a:ext cx="7442709" cy="758825"/>
          </a:xfrm>
          <a:prstGeom prst="rect">
            <a:avLst/>
          </a:prstGeom>
        </p:spPr>
        <p:txBody>
          <a:bodyPr lIns="0" tIns="0" rIns="0" bIns="0" rtlCol="0" anchor="t">
            <a:spAutoFit/>
          </a:bodyPr>
          <a:lstStyle/>
          <a:p>
            <a:pPr marL="0" lvl="0" indent="0" algn="l">
              <a:lnSpc>
                <a:spcPts val="5920"/>
              </a:lnSpc>
              <a:spcBef>
                <a:spcPct val="0"/>
              </a:spcBef>
            </a:pPr>
            <a:r>
              <a:rPr lang="en-US" sz="4935" b="1">
                <a:solidFill>
                  <a:srgbClr val="100F0D"/>
                </a:solidFill>
                <a:latin typeface="微软雅黑" panose="020B0503020204020204" charset="-122"/>
                <a:ea typeface="微软雅黑" panose="020B0503020204020204" charset="-122"/>
                <a:cs typeface="微软雅黑" panose="020B0503020204020204" charset="-122"/>
                <a:sym typeface="思源黑体 1 Bold" panose="020B0800000000000000" charset="-122"/>
              </a:rPr>
              <a:t>项目行程（</a:t>
            </a:r>
            <a:r>
              <a:rPr lang="zh-CN" altLang="en-US" sz="4935" b="1">
                <a:solidFill>
                  <a:srgbClr val="100F0D"/>
                </a:solidFill>
                <a:latin typeface="微软雅黑" panose="020B0503020204020204" charset="-122"/>
                <a:ea typeface="微软雅黑" panose="020B0503020204020204" charset="-122"/>
                <a:cs typeface="微软雅黑" panose="020B0503020204020204" charset="-122"/>
                <a:sym typeface="思源黑体 1 Bold" panose="020B0800000000000000" charset="-122"/>
              </a:rPr>
              <a:t>线下</a:t>
            </a:r>
            <a:r>
              <a:rPr lang="en-US" altLang="zh-CN" sz="4935" b="1">
                <a:solidFill>
                  <a:srgbClr val="100F0D"/>
                </a:solidFill>
                <a:latin typeface="微软雅黑" panose="020B0503020204020204" charset="-122"/>
                <a:ea typeface="微软雅黑" panose="020B0503020204020204" charset="-122"/>
                <a:cs typeface="微软雅黑" panose="020B0503020204020204" charset="-122"/>
                <a:sym typeface="思源黑体 1 Bold" panose="020B0800000000000000" charset="-122"/>
              </a:rPr>
              <a:t>8</a:t>
            </a:r>
            <a:r>
              <a:rPr lang="zh-CN" altLang="en-US" sz="4935" b="1">
                <a:solidFill>
                  <a:srgbClr val="100F0D"/>
                </a:solidFill>
                <a:latin typeface="微软雅黑" panose="020B0503020204020204" charset="-122"/>
                <a:ea typeface="微软雅黑" panose="020B0503020204020204" charset="-122"/>
                <a:cs typeface="微软雅黑" panose="020B0503020204020204" charset="-122"/>
                <a:sym typeface="思源黑体 1 Bold" panose="020B0800000000000000" charset="-122"/>
              </a:rPr>
              <a:t>天</a:t>
            </a:r>
            <a:r>
              <a:rPr lang="en-US" altLang="zh-CN" sz="4935" b="1">
                <a:solidFill>
                  <a:srgbClr val="100F0D"/>
                </a:solidFill>
                <a:latin typeface="微软雅黑" panose="020B0503020204020204" charset="-122"/>
                <a:ea typeface="微软雅黑" panose="020B0503020204020204" charset="-122"/>
                <a:cs typeface="微软雅黑" panose="020B0503020204020204" charset="-122"/>
                <a:sym typeface="思源黑体 1 Bold" panose="020B0800000000000000" charset="-122"/>
              </a:rPr>
              <a:t>7</a:t>
            </a:r>
            <a:r>
              <a:rPr lang="zh-CN" altLang="en-US" sz="4935" b="1">
                <a:solidFill>
                  <a:srgbClr val="100F0D"/>
                </a:solidFill>
                <a:latin typeface="微软雅黑" panose="020B0503020204020204" charset="-122"/>
                <a:ea typeface="微软雅黑" panose="020B0503020204020204" charset="-122"/>
                <a:cs typeface="微软雅黑" panose="020B0503020204020204" charset="-122"/>
                <a:sym typeface="思源黑体 1 Bold" panose="020B0800000000000000" charset="-122"/>
              </a:rPr>
              <a:t>晚</a:t>
            </a:r>
            <a:r>
              <a:rPr lang="en-US" sz="4935" b="1">
                <a:solidFill>
                  <a:srgbClr val="100F0D"/>
                </a:solidFill>
                <a:latin typeface="微软雅黑" panose="020B0503020204020204" charset="-122"/>
                <a:ea typeface="微软雅黑" panose="020B0503020204020204" charset="-122"/>
                <a:cs typeface="微软雅黑" panose="020B0503020204020204" charset="-122"/>
                <a:sym typeface="思源黑体 1 Bold" panose="020B0800000000000000" charset="-122"/>
              </a:rPr>
              <a:t>）</a:t>
            </a:r>
            <a:endParaRPr lang="en-US" sz="4935" b="1">
              <a:solidFill>
                <a:srgbClr val="100F0D"/>
              </a:solidFill>
              <a:latin typeface="微软雅黑" panose="020B0503020204020204" charset="-122"/>
              <a:ea typeface="微软雅黑" panose="020B0503020204020204" charset="-122"/>
              <a:cs typeface="微软雅黑" panose="020B0503020204020204" charset="-122"/>
              <a:sym typeface="思源黑体 1 Bold" panose="020B0800000000000000" charset="-122"/>
            </a:endParaRPr>
          </a:p>
        </p:txBody>
      </p:sp>
      <p:sp>
        <p:nvSpPr>
          <p:cNvPr id="7" name="TextBox 7"/>
          <p:cNvSpPr txBox="1"/>
          <p:nvPr/>
        </p:nvSpPr>
        <p:spPr>
          <a:xfrm>
            <a:off x="6419129" y="509682"/>
            <a:ext cx="10778263" cy="675640"/>
          </a:xfrm>
          <a:prstGeom prst="rect">
            <a:avLst/>
          </a:prstGeom>
        </p:spPr>
        <p:txBody>
          <a:bodyPr lIns="0" tIns="0" rIns="0" bIns="0" rtlCol="0" anchor="t">
            <a:spAutoFit/>
          </a:bodyPr>
          <a:lstStyle/>
          <a:p>
            <a:pPr algn="r">
              <a:lnSpc>
                <a:spcPts val="2720"/>
              </a:lnSpc>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 以上为安排示例，仅供参考。</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algn="r">
              <a:lnSpc>
                <a:spcPts val="2720"/>
              </a:lnSpc>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行程会以当时天气、交通、环境、人力资源等状况作调整，以行前通知为准。</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grpSp>
        <p:nvGrpSpPr>
          <p:cNvPr id="8" name="Group 8"/>
          <p:cNvGrpSpPr/>
          <p:nvPr/>
        </p:nvGrpSpPr>
        <p:grpSpPr>
          <a:xfrm rot="0">
            <a:off x="-16494" y="9376851"/>
            <a:ext cx="18320987" cy="951764"/>
            <a:chOff x="0" y="0"/>
            <a:chExt cx="4825281" cy="250670"/>
          </a:xfrm>
        </p:grpSpPr>
        <p:sp>
          <p:nvSpPr>
            <p:cNvPr id="9" name="Freeform 9"/>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10" name="TextBox 10"/>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11" name="TextBox 11"/>
          <p:cNvSpPr txBox="1"/>
          <p:nvPr/>
        </p:nvSpPr>
        <p:spPr>
          <a:xfrm>
            <a:off x="16036086"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项目申请</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2" name="TextBox 12"/>
          <p:cNvSpPr txBox="1"/>
          <p:nvPr/>
        </p:nvSpPr>
        <p:spPr>
          <a:xfrm>
            <a:off x="11261090" y="9698355"/>
            <a:ext cx="1191260" cy="286385"/>
          </a:xfrm>
          <a:prstGeom prst="rect">
            <a:avLst/>
          </a:prstGeom>
        </p:spPr>
        <p:txBody>
          <a:bodyPr lIns="0" tIns="0" rIns="0" bIns="0" rtlCol="0" anchor="t">
            <a:noAutofit/>
          </a:bodyPr>
          <a:lstStyle/>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项目行程</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3" name="TextBox 13"/>
          <p:cNvSpPr txBox="1"/>
          <p:nvPr/>
        </p:nvSpPr>
        <p:spPr>
          <a:xfrm>
            <a:off x="648622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项目内容</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4" name="TextBox 14"/>
          <p:cNvSpPr txBox="1"/>
          <p:nvPr/>
        </p:nvSpPr>
        <p:spPr>
          <a:xfrm>
            <a:off x="1711298"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项目概述</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graphicFrame>
        <p:nvGraphicFramePr>
          <p:cNvPr id="27" name="表格 26"/>
          <p:cNvGraphicFramePr/>
          <p:nvPr>
            <p:custDataLst>
              <p:tags r:id="rId2"/>
            </p:custDataLst>
          </p:nvPr>
        </p:nvGraphicFramePr>
        <p:xfrm>
          <a:off x="1219200" y="1670050"/>
          <a:ext cx="15694025" cy="4321175"/>
        </p:xfrm>
        <a:graphic>
          <a:graphicData uri="http://schemas.openxmlformats.org/drawingml/2006/table">
            <a:tbl>
              <a:tblPr firstRow="1" bandRow="1">
                <a:tableStyleId>{5C22544A-7EE6-4342-B048-85BDC9FD1C3A}</a:tableStyleId>
              </a:tblPr>
              <a:tblGrid>
                <a:gridCol w="1458595"/>
                <a:gridCol w="1636395"/>
                <a:gridCol w="3746500"/>
                <a:gridCol w="4485640"/>
                <a:gridCol w="4366895"/>
              </a:tblGrid>
              <a:tr h="605155">
                <a:tc>
                  <a:txBody>
                    <a:bodyPr/>
                    <a:p>
                      <a:pPr indent="0" algn="ctr" fontAlgn="auto">
                        <a:buNone/>
                      </a:pPr>
                      <a:r>
                        <a:rPr lang="en-US" altLang="zh-CN" sz="1600">
                          <a:latin typeface="思源黑体 CN Regular" panose="020B0500000000000000" charset="-122"/>
                          <a:ea typeface="思源黑体 CN Regular" panose="020B0500000000000000" charset="-122"/>
                        </a:rPr>
                        <a:t>Schedule</a:t>
                      </a:r>
                      <a:endParaRPr lang="en-US" altLang="zh-CN" sz="1600">
                        <a:latin typeface="思源黑体 CN Regular" panose="020B0500000000000000" charset="-122"/>
                        <a:ea typeface="思源黑体 CN Regular" panose="020B0500000000000000" charset="-122"/>
                      </a:endParaRPr>
                    </a:p>
                  </a:txBody>
                  <a:tcPr marL="60960" marR="60960" marT="30480" marB="0" anchor="ctr" anchorCtr="1">
                    <a:lnL w="12700" cmpd="sng">
                      <a:solidFill>
                        <a:schemeClr val="tx1"/>
                      </a:solidFill>
                      <a:prstDash val="solid"/>
                    </a:lnL>
                    <a:lnT w="12700" cmpd="sng">
                      <a:solidFill>
                        <a:schemeClr val="tx1"/>
                      </a:solidFill>
                      <a:prstDash val="solid"/>
                    </a:lnT>
                    <a:lnB w="12700">
                      <a:solidFill>
                        <a:schemeClr val="tx1"/>
                      </a:solidFill>
                      <a:prstDash val="solid"/>
                    </a:lnB>
                    <a:solidFill>
                      <a:schemeClr val="accent2">
                        <a:lumMod val="60000"/>
                        <a:lumOff val="40000"/>
                      </a:schemeClr>
                    </a:solidFill>
                  </a:tcPr>
                </a:tc>
                <a:tc>
                  <a:txBody>
                    <a:bodyPr/>
                    <a:p>
                      <a:pPr indent="0" algn="ctr" fontAlgn="auto">
                        <a:buNone/>
                      </a:pPr>
                      <a:r>
                        <a:rPr lang="en-US" altLang="zh-CN" sz="1600">
                          <a:latin typeface="思源黑体 CN Regular" panose="020B0500000000000000" charset="-122"/>
                          <a:ea typeface="思源黑体 CN Regular" panose="020B0500000000000000" charset="-122"/>
                        </a:rPr>
                        <a:t>Day 1</a:t>
                      </a:r>
                      <a:endParaRPr lang="en-US" altLang="zh-CN" sz="1600">
                        <a:latin typeface="思源黑体 CN Regular" panose="020B0500000000000000" charset="-122"/>
                        <a:ea typeface="思源黑体 CN Regular" panose="020B0500000000000000" charset="-122"/>
                      </a:endParaRPr>
                    </a:p>
                  </a:txBody>
                  <a:tcPr marL="60960" marR="60960" marT="30480" marB="0" anchor="ctr" anchorCtr="1">
                    <a:lnT w="12700" cmpd="sng">
                      <a:solidFill>
                        <a:schemeClr val="tx1"/>
                      </a:solidFill>
                      <a:prstDash val="solid"/>
                    </a:lnT>
                    <a:lnB w="12700">
                      <a:solidFill>
                        <a:schemeClr val="tx1"/>
                      </a:solidFill>
                      <a:prstDash val="solid"/>
                    </a:lnB>
                    <a:solidFill>
                      <a:schemeClr val="accent2">
                        <a:lumMod val="60000"/>
                        <a:lumOff val="40000"/>
                      </a:schemeClr>
                    </a:solidFill>
                  </a:tcPr>
                </a:tc>
                <a:tc>
                  <a:txBody>
                    <a:bodyPr/>
                    <a:p>
                      <a:pPr indent="0" algn="ctr" fontAlgn="auto">
                        <a:buNone/>
                      </a:pPr>
                      <a:r>
                        <a:rPr lang="en-US" altLang="zh-CN" sz="1600">
                          <a:latin typeface="思源黑体 CN Regular" panose="020B0500000000000000" charset="-122"/>
                          <a:ea typeface="思源黑体 CN Regular" panose="020B0500000000000000" charset="-122"/>
                        </a:rPr>
                        <a:t>Day 2</a:t>
                      </a:r>
                      <a:endParaRPr lang="en-US" altLang="zh-CN" sz="1600">
                        <a:latin typeface="思源黑体 CN Regular" panose="020B0500000000000000" charset="-122"/>
                        <a:ea typeface="思源黑体 CN Regular" panose="020B0500000000000000" charset="-122"/>
                      </a:endParaRPr>
                    </a:p>
                  </a:txBody>
                  <a:tcPr marL="60960" marR="60960" marT="30480" marB="0" anchor="ctr" anchorCtr="1">
                    <a:lnT w="12700" cmpd="sng">
                      <a:solidFill>
                        <a:schemeClr val="tx1"/>
                      </a:solidFill>
                      <a:prstDash val="solid"/>
                    </a:lnT>
                    <a:lnB w="12700">
                      <a:solidFill>
                        <a:schemeClr val="tx1"/>
                      </a:solidFill>
                      <a:prstDash val="solid"/>
                    </a:lnB>
                    <a:solidFill>
                      <a:schemeClr val="accent2">
                        <a:lumMod val="60000"/>
                        <a:lumOff val="40000"/>
                      </a:schemeClr>
                    </a:solidFill>
                  </a:tcPr>
                </a:tc>
                <a:tc>
                  <a:txBody>
                    <a:bodyPr/>
                    <a:p>
                      <a:pPr indent="0" algn="ctr" fontAlgn="auto">
                        <a:buNone/>
                      </a:pPr>
                      <a:r>
                        <a:rPr lang="en-US" altLang="zh-CN" sz="1600">
                          <a:latin typeface="思源黑体 CN Regular" panose="020B0500000000000000" charset="-122"/>
                          <a:ea typeface="思源黑体 CN Regular" panose="020B0500000000000000" charset="-122"/>
                        </a:rPr>
                        <a:t>Day 3</a:t>
                      </a:r>
                      <a:endParaRPr lang="en-US" altLang="zh-CN" sz="1600">
                        <a:latin typeface="思源黑体 CN Regular" panose="020B0500000000000000" charset="-122"/>
                        <a:ea typeface="思源黑体 CN Regular" panose="020B0500000000000000" charset="-122"/>
                      </a:endParaRPr>
                    </a:p>
                  </a:txBody>
                  <a:tcPr marL="60960" marR="60960" marT="30480" marB="0" anchor="ctr" anchorCtr="1">
                    <a:lnT w="12700" cmpd="sng">
                      <a:solidFill>
                        <a:schemeClr val="tx1"/>
                      </a:solidFill>
                      <a:prstDash val="solid"/>
                    </a:lnT>
                    <a:lnB w="12700">
                      <a:solidFill>
                        <a:schemeClr val="tx1"/>
                      </a:solidFill>
                      <a:prstDash val="solid"/>
                    </a:lnB>
                    <a:solidFill>
                      <a:schemeClr val="accent2">
                        <a:lumMod val="60000"/>
                        <a:lumOff val="40000"/>
                      </a:schemeClr>
                    </a:solidFill>
                  </a:tcPr>
                </a:tc>
                <a:tc>
                  <a:txBody>
                    <a:bodyPr/>
                    <a:p>
                      <a:pPr indent="0" algn="ctr" fontAlgn="auto">
                        <a:buNone/>
                      </a:pPr>
                      <a:r>
                        <a:rPr lang="en-US" altLang="zh-CN" sz="1600">
                          <a:latin typeface="思源黑体 CN Regular" panose="020B0500000000000000" charset="-122"/>
                          <a:ea typeface="思源黑体 CN Regular" panose="020B0500000000000000" charset="-122"/>
                        </a:rPr>
                        <a:t>Day 4</a:t>
                      </a:r>
                      <a:endParaRPr lang="en-US" altLang="zh-CN" sz="1600">
                        <a:latin typeface="思源黑体 CN Regular" panose="020B0500000000000000" charset="-122"/>
                        <a:ea typeface="思源黑体 CN Regular" panose="020B0500000000000000" charset="-122"/>
                      </a:endParaRPr>
                    </a:p>
                  </a:txBody>
                  <a:tcPr marL="60960" marR="60960" marT="30480" marB="0" anchor="ctr" anchorCtr="1">
                    <a:lnT w="12700" cmpd="sng">
                      <a:solidFill>
                        <a:schemeClr val="tx1"/>
                      </a:solidFill>
                      <a:prstDash val="solid"/>
                    </a:lnT>
                    <a:lnB w="12700">
                      <a:solidFill>
                        <a:schemeClr val="tx1"/>
                      </a:solidFill>
                      <a:prstDash val="solid"/>
                    </a:lnB>
                    <a:solidFill>
                      <a:schemeClr val="accent2">
                        <a:lumMod val="60000"/>
                        <a:lumOff val="40000"/>
                      </a:schemeClr>
                    </a:solidFill>
                  </a:tcPr>
                </a:tc>
              </a:tr>
              <a:tr h="1682115">
                <a:tc>
                  <a:txBody>
                    <a:bodyPr/>
                    <a:p>
                      <a:pPr indent="0" algn="ctr" fontAlgn="auto">
                        <a:lnSpc>
                          <a:spcPct val="150000"/>
                        </a:lnSpc>
                        <a:buNone/>
                      </a:pPr>
                      <a:r>
                        <a:rPr lang="zh-CN" altLang="en-US" sz="1600">
                          <a:latin typeface="思源黑体 CN Regular" panose="020B0500000000000000" charset="-122"/>
                          <a:ea typeface="思源黑体 CN Regular" panose="020B0500000000000000" charset="-122"/>
                        </a:rPr>
                        <a:t>上午</a:t>
                      </a:r>
                      <a:endParaRPr lang="zh-CN" altLang="en-US" sz="1600">
                        <a:latin typeface="思源黑体 CN Regular" panose="020B0500000000000000" charset="-122"/>
                        <a:ea typeface="思源黑体 CN Regular" panose="020B0500000000000000" charset="-122"/>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rowSpan="3">
                  <a:txBody>
                    <a:bodyPr/>
                    <a:p>
                      <a:pPr indent="0" algn="ctr" fontAlgn="auto">
                        <a:lnSpc>
                          <a:spcPct val="150000"/>
                        </a:lnSpc>
                        <a:buNone/>
                      </a:pPr>
                      <a:r>
                        <a:rPr lang="en-US" altLang="zh-CN" sz="1600" dirty="0">
                          <a:latin typeface="思源黑体 CN Regular" panose="020B0500000000000000" charset="-122"/>
                          <a:ea typeface="思源黑体 CN Regular" panose="020B0500000000000000" charset="-122"/>
                          <a:cs typeface="思源黑体 CN Regular" panose="020B0500000000000000" charset="-122"/>
                        </a:rPr>
                        <a:t>到达新加坡</a:t>
                      </a:r>
                      <a:endParaRPr lang="en-US" altLang="zh-CN" sz="1600" dirty="0">
                        <a:latin typeface="思源黑体 CN Regular" panose="020B0500000000000000" charset="-122"/>
                        <a:ea typeface="思源黑体 CN Regular" panose="020B0500000000000000" charset="-122"/>
                        <a:cs typeface="思源黑体 CN Regular" panose="020B0500000000000000" charset="-122"/>
                      </a:endParaRPr>
                    </a:p>
                    <a:p>
                      <a:pPr indent="0" algn="ctr" fontAlgn="auto">
                        <a:lnSpc>
                          <a:spcPct val="150000"/>
                        </a:lnSpc>
                        <a:buNone/>
                      </a:pPr>
                      <a:r>
                        <a:rPr lang="en-US" altLang="zh-CN" sz="1600" dirty="0">
                          <a:latin typeface="思源黑体 CN Regular" panose="020B0500000000000000" charset="-122"/>
                          <a:ea typeface="思源黑体 CN Regular" panose="020B0500000000000000" charset="-122"/>
                          <a:cs typeface="思源黑体 CN Regular" panose="020B0500000000000000" charset="-122"/>
                        </a:rPr>
                        <a:t>接机前往酒店</a:t>
                      </a:r>
                      <a:endParaRPr lang="en-US" altLang="zh-CN" sz="1600" dirty="0">
                        <a:latin typeface="思源黑体 CN Regular" panose="020B0500000000000000" charset="-122"/>
                        <a:ea typeface="思源黑体 CN Regular" panose="020B0500000000000000" charset="-122"/>
                        <a:cs typeface="思源黑体 CN Regular" panose="020B0500000000000000" charset="-122"/>
                      </a:endParaRPr>
                    </a:p>
                    <a:p>
                      <a:pPr indent="0" algn="ctr" fontAlgn="auto">
                        <a:lnSpc>
                          <a:spcPct val="150000"/>
                        </a:lnSpc>
                        <a:buNone/>
                      </a:pPr>
                      <a:r>
                        <a:rPr lang="en-US" altLang="zh-CN" sz="1600" dirty="0">
                          <a:latin typeface="思源黑体 CN Regular" panose="020B0500000000000000" charset="-122"/>
                          <a:ea typeface="思源黑体 CN Regular" panose="020B0500000000000000" charset="-122"/>
                          <a:cs typeface="思源黑体 CN Regular" panose="020B0500000000000000" charset="-122"/>
                        </a:rPr>
                        <a:t>入住+休息</a:t>
                      </a:r>
                      <a:endParaRPr lang="en-US" altLang="zh-CN" sz="1600" dirty="0">
                        <a:latin typeface="思源黑体 CN Regular" panose="020B0500000000000000" charset="-122"/>
                        <a:ea typeface="思源黑体 CN Regular" panose="020B0500000000000000" charset="-122"/>
                        <a:cs typeface="思源黑体 CN Regular" panose="020B0500000000000000" charset="-122"/>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indent="0" algn="ctr" fontAlgn="auto">
                        <a:lnSpc>
                          <a:spcPct val="150000"/>
                        </a:lnSpc>
                        <a:buNone/>
                      </a:pPr>
                      <a:r>
                        <a:rPr lang="zh-CN" altLang="en-US" sz="1600" dirty="0">
                          <a:latin typeface="思源黑体 CN Regular" panose="020B0500000000000000" charset="-122"/>
                          <a:ea typeface="思源黑体 CN Regular" panose="020B0500000000000000" charset="-122"/>
                          <a:cs typeface="思源黑体 CN Regular" panose="020B0500000000000000" charset="-122"/>
                        </a:rPr>
                        <a:t>【</a:t>
                      </a:r>
                      <a:r>
                        <a:rPr lang="en-US" altLang="zh-CN" sz="1600" dirty="0">
                          <a:latin typeface="思源黑体 CN Regular" panose="020B0500000000000000" charset="-122"/>
                          <a:ea typeface="思源黑体 CN Regular" panose="020B0500000000000000" charset="-122"/>
                          <a:cs typeface="思源黑体 CN Regular" panose="020B0500000000000000" charset="-122"/>
                          <a:sym typeface="+mn-ea"/>
                        </a:rPr>
                        <a:t>新加坡南洋理工大学-</a:t>
                      </a:r>
                      <a:r>
                        <a:rPr lang="en-US" altLang="zh-CN" sz="1600" dirty="0">
                          <a:latin typeface="思源黑体 CN Regular" panose="020B0500000000000000" charset="-122"/>
                          <a:ea typeface="思源黑体 CN Regular" panose="020B0500000000000000" charset="-122"/>
                          <a:cs typeface="思源黑体 CN Regular" panose="020B0500000000000000" charset="-122"/>
                        </a:rPr>
                        <a:t>欢迎仪式</a:t>
                      </a:r>
                      <a:r>
                        <a:rPr lang="zh-CN" altLang="en-US" sz="1600" dirty="0">
                          <a:latin typeface="思源黑体 CN Regular" panose="020B0500000000000000" charset="-122"/>
                          <a:ea typeface="思源黑体 CN Regular" panose="020B0500000000000000" charset="-122"/>
                          <a:cs typeface="思源黑体 CN Regular" panose="020B0500000000000000" charset="-122"/>
                        </a:rPr>
                        <a:t>】</a:t>
                      </a:r>
                      <a:endParaRPr lang="en-US" altLang="zh-CN" sz="1600" dirty="0">
                        <a:latin typeface="思源黑体 CN Regular" panose="020B0500000000000000" charset="-122"/>
                        <a:ea typeface="思源黑体 CN Regular" panose="020B0500000000000000" charset="-122"/>
                        <a:cs typeface="思源黑体 CN Regular" panose="020B0500000000000000" charset="-122"/>
                      </a:endParaRPr>
                    </a:p>
                    <a:p>
                      <a:pPr indent="0" algn="ctr" fontAlgn="auto">
                        <a:lnSpc>
                          <a:spcPct val="150000"/>
                        </a:lnSpc>
                        <a:buNone/>
                      </a:pPr>
                      <a:r>
                        <a:rPr lang="zh-CN" altLang="en-US" sz="1600" dirty="0">
                          <a:latin typeface="思源黑体 CN Regular" panose="020B0500000000000000" charset="-122"/>
                          <a:ea typeface="思源黑体 CN Regular" panose="020B0500000000000000" charset="-122"/>
                          <a:cs typeface="思源黑体 CN Regular" panose="020B0500000000000000" charset="-122"/>
                        </a:rPr>
                        <a:t>【</a:t>
                      </a:r>
                      <a:r>
                        <a:rPr lang="en-US" altLang="zh-CN" sz="1600" dirty="0">
                          <a:latin typeface="思源黑体 CN Regular" panose="020B0500000000000000" charset="-122"/>
                          <a:ea typeface="思源黑体 CN Regular" panose="020B0500000000000000" charset="-122"/>
                          <a:cs typeface="思源黑体 CN Regular" panose="020B0500000000000000" charset="-122"/>
                          <a:sym typeface="+mn-ea"/>
                        </a:rPr>
                        <a:t>新加坡南洋理工大学-</a:t>
                      </a:r>
                      <a:r>
                        <a:rPr lang="en-US" altLang="zh-CN" sz="1600" dirty="0">
                          <a:latin typeface="思源黑体 CN Regular" panose="020B0500000000000000" charset="-122"/>
                          <a:ea typeface="思源黑体 CN Regular" panose="020B0500000000000000" charset="-122"/>
                          <a:cs typeface="思源黑体 CN Regular" panose="020B0500000000000000" charset="-122"/>
                        </a:rPr>
                        <a:t>专题讲座</a:t>
                      </a:r>
                      <a:r>
                        <a:rPr lang="zh-CN" altLang="en-US" sz="1600" dirty="0">
                          <a:latin typeface="思源黑体 CN Regular" panose="020B0500000000000000" charset="-122"/>
                          <a:ea typeface="思源黑体 CN Regular" panose="020B0500000000000000" charset="-122"/>
                          <a:cs typeface="思源黑体 CN Regular" panose="020B0500000000000000" charset="-122"/>
                        </a:rPr>
                        <a:t>】</a:t>
                      </a:r>
                      <a:endParaRPr lang="zh-CN" altLang="en-US" sz="1600" dirty="0">
                        <a:latin typeface="思源黑体 CN Regular" panose="020B0500000000000000" charset="-122"/>
                        <a:ea typeface="思源黑体 CN Regular" panose="020B0500000000000000" charset="-122"/>
                        <a:cs typeface="思源黑体 CN Regular" panose="020B0500000000000000" charset="-122"/>
                      </a:endParaRPr>
                    </a:p>
                    <a:p>
                      <a:pPr indent="0" algn="ctr" fontAlgn="auto">
                        <a:lnSpc>
                          <a:spcPct val="150000"/>
                        </a:lnSpc>
                        <a:buNone/>
                      </a:pPr>
                      <a:r>
                        <a:rPr lang="en-US" altLang="zh-CN" sz="1600" dirty="0">
                          <a:latin typeface="思源黑体 CN Regular" panose="020B0500000000000000" charset="-122"/>
                          <a:ea typeface="思源黑体 CN Regular" panose="020B0500000000000000" charset="-122"/>
                          <a:cs typeface="思源黑体 CN Regular" panose="020B0500000000000000" charset="-122"/>
                          <a:sym typeface="+mn-ea"/>
                        </a:rPr>
                        <a:t>驾驭未来 - 强化学习与投资组合策略</a:t>
                      </a:r>
                      <a:endParaRPr lang="en-US" altLang="zh-CN" sz="1600" dirty="0">
                        <a:latin typeface="思源黑体 CN Regular" panose="020B0500000000000000" charset="-122"/>
                        <a:ea typeface="思源黑体 CN Regular" panose="020B0500000000000000" charset="-122"/>
                        <a:cs typeface="思源黑体 CN Regular" panose="020B0500000000000000" charset="-122"/>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marR="0" lvl="0" indent="0" algn="ctr" defTabSz="685800" rtl="0" fontAlgn="auto">
                        <a:lnSpc>
                          <a:spcPct val="150000"/>
                        </a:lnSpc>
                        <a:spcBef>
                          <a:spcPts val="0"/>
                        </a:spcBef>
                        <a:spcAft>
                          <a:spcPts val="0"/>
                        </a:spcAft>
                        <a:buClrTx/>
                        <a:buSzTx/>
                        <a:buFontTx/>
                        <a:buNone/>
                        <a:defRPr/>
                      </a:pPr>
                      <a:r>
                        <a:rPr lang="zh-CN" altLang="en-US" sz="1600" dirty="0">
                          <a:latin typeface="思源黑体 CN Regular" panose="020B0500000000000000" charset="-122"/>
                          <a:ea typeface="思源黑体 CN Regular" panose="020B0500000000000000" charset="-122"/>
                          <a:cs typeface="思源黑体 CN Regular" panose="020B0500000000000000" charset="-122"/>
                          <a:sym typeface="+mn-ea"/>
                        </a:rPr>
                        <a:t>【</a:t>
                      </a:r>
                      <a:r>
                        <a:rPr lang="en-US" altLang="zh-CN" sz="1600" dirty="0">
                          <a:latin typeface="思源黑体 CN Regular" panose="020B0500000000000000" charset="-122"/>
                          <a:ea typeface="思源黑体 CN Regular" panose="020B0500000000000000" charset="-122"/>
                          <a:cs typeface="思源黑体 CN Regular" panose="020B0500000000000000" charset="-122"/>
                          <a:sym typeface="+mn-ea"/>
                        </a:rPr>
                        <a:t>新加坡南洋理工大学-行业研讨</a:t>
                      </a:r>
                      <a:r>
                        <a:rPr lang="zh-CN" altLang="en-US" sz="1600" dirty="0">
                          <a:latin typeface="思源黑体 CN Regular" panose="020B0500000000000000" charset="-122"/>
                          <a:ea typeface="思源黑体 CN Regular" panose="020B0500000000000000" charset="-122"/>
                          <a:cs typeface="思源黑体 CN Regular" panose="020B0500000000000000" charset="-122"/>
                          <a:sym typeface="+mn-ea"/>
                        </a:rPr>
                        <a:t>】</a:t>
                      </a:r>
                      <a:endParaRPr lang="zh-CN" altLang="en-US" sz="1600" dirty="0">
                        <a:latin typeface="思源黑体 CN Regular" panose="020B0500000000000000" charset="-122"/>
                        <a:ea typeface="思源黑体 CN Regular" panose="020B0500000000000000" charset="-122"/>
                        <a:cs typeface="思源黑体 CN Regular" panose="020B0500000000000000" charset="-122"/>
                        <a:sym typeface="+mn-ea"/>
                      </a:endParaRPr>
                    </a:p>
                    <a:p>
                      <a:pPr marR="0" lvl="0" indent="0" algn="ctr" defTabSz="685800" rtl="0" fontAlgn="auto">
                        <a:lnSpc>
                          <a:spcPct val="150000"/>
                        </a:lnSpc>
                        <a:spcBef>
                          <a:spcPts val="0"/>
                        </a:spcBef>
                        <a:spcAft>
                          <a:spcPts val="0"/>
                        </a:spcAft>
                        <a:buClrTx/>
                        <a:buSzTx/>
                        <a:buFontTx/>
                        <a:buNone/>
                        <a:defRPr/>
                      </a:pPr>
                      <a:r>
                        <a:rPr lang="en-US" altLang="zh-CN" sz="1600" dirty="0">
                          <a:latin typeface="思源黑体 CN Regular" panose="020B0500000000000000" charset="-122"/>
                          <a:ea typeface="思源黑体 CN Regular" panose="020B0500000000000000" charset="-122"/>
                          <a:cs typeface="思源黑体 CN Regular" panose="020B0500000000000000" charset="-122"/>
                          <a:sym typeface="+mn-ea"/>
                        </a:rPr>
                        <a:t>金融与网络安全</a:t>
                      </a:r>
                      <a:endParaRPr lang="en-US" altLang="zh-CN" sz="1600" dirty="0">
                        <a:latin typeface="思源黑体 CN Regular" panose="020B0500000000000000" charset="-122"/>
                        <a:ea typeface="思源黑体 CN Regular" panose="020B0500000000000000" charset="-122"/>
                        <a:cs typeface="思源黑体 CN Regular" panose="020B0500000000000000" charset="-122"/>
                        <a:sym typeface="+mn-ea"/>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marR="0" lvl="0" indent="0" algn="ctr" defTabSz="685800" rtl="0" fontAlgn="auto">
                        <a:lnSpc>
                          <a:spcPct val="150000"/>
                        </a:lnSpc>
                        <a:spcBef>
                          <a:spcPts val="0"/>
                        </a:spcBef>
                        <a:spcAft>
                          <a:spcPts val="0"/>
                        </a:spcAft>
                        <a:buClrTx/>
                        <a:buSzTx/>
                        <a:buFontTx/>
                        <a:buNone/>
                        <a:defRPr/>
                      </a:pPr>
                      <a:r>
                        <a:rPr lang="zh-CN" altLang="en-US" sz="160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mn-ea"/>
                        </a:rPr>
                        <a:t>【新加坡南洋理工大学</a:t>
                      </a:r>
                      <a:r>
                        <a:rPr lang="en-US" altLang="zh-CN" sz="160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mn-ea"/>
                        </a:rPr>
                        <a:t>-</a:t>
                      </a:r>
                      <a:r>
                        <a:rPr lang="en-US" altLang="zh-CN" sz="1600" dirty="0">
                          <a:latin typeface="思源黑体 CN Regular" panose="020B0500000000000000" charset="-122"/>
                          <a:ea typeface="思源黑体 CN Regular" panose="020B0500000000000000" charset="-122"/>
                          <a:cs typeface="思源黑体 CN Regular" panose="020B0500000000000000" charset="-122"/>
                          <a:sym typeface="+mn-ea"/>
                        </a:rPr>
                        <a:t>专题讲座</a:t>
                      </a:r>
                      <a:r>
                        <a:rPr lang="zh-CN" altLang="en-US" sz="1600" dirty="0">
                          <a:latin typeface="思源黑体 CN Regular" panose="020B0500000000000000" charset="-122"/>
                          <a:ea typeface="思源黑体 CN Regular" panose="020B0500000000000000" charset="-122"/>
                          <a:cs typeface="思源黑体 CN Regular" panose="020B0500000000000000" charset="-122"/>
                          <a:sym typeface="+mn-ea"/>
                        </a:rPr>
                        <a:t>】</a:t>
                      </a:r>
                      <a:endParaRPr lang="zh-CN" altLang="en-US" sz="1600" dirty="0">
                        <a:latin typeface="思源黑体 CN Regular" panose="020B0500000000000000" charset="-122"/>
                        <a:ea typeface="思源黑体 CN Regular" panose="020B0500000000000000" charset="-122"/>
                        <a:cs typeface="思源黑体 CN Regular" panose="020B0500000000000000" charset="-122"/>
                        <a:sym typeface="+mn-ea"/>
                      </a:endParaRPr>
                    </a:p>
                    <a:p>
                      <a:pPr marR="0" lvl="0" indent="0" algn="ctr" defTabSz="685800" rtl="0" fontAlgn="auto">
                        <a:lnSpc>
                          <a:spcPct val="150000"/>
                        </a:lnSpc>
                        <a:spcBef>
                          <a:spcPts val="0"/>
                        </a:spcBef>
                        <a:spcAft>
                          <a:spcPts val="0"/>
                        </a:spcAft>
                        <a:buClrTx/>
                        <a:buSzTx/>
                        <a:buFontTx/>
                        <a:buNone/>
                        <a:defRPr/>
                      </a:pPr>
                      <a:r>
                        <a:rPr lang="en-US" altLang="zh-CN" sz="160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mn-ea"/>
                        </a:rPr>
                        <a:t>AI</a:t>
                      </a:r>
                      <a:r>
                        <a:rPr lang="zh-CN" altLang="en-US" sz="160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mn-ea"/>
                        </a:rPr>
                        <a:t>新视野：以</a:t>
                      </a:r>
                      <a:r>
                        <a:rPr lang="en-US" altLang="zh-CN" sz="160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mn-ea"/>
                        </a:rPr>
                        <a:t>Open AI</a:t>
                      </a:r>
                      <a:r>
                        <a:rPr lang="zh-CN" altLang="en-US" sz="160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mn-ea"/>
                        </a:rPr>
                        <a:t>和</a:t>
                      </a:r>
                      <a:r>
                        <a:rPr lang="en-US" altLang="zh-CN" sz="160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mn-ea"/>
                        </a:rPr>
                        <a:t>Deepseek</a:t>
                      </a:r>
                      <a:r>
                        <a:rPr lang="zh-CN" altLang="en-US" sz="160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mn-ea"/>
                        </a:rPr>
                        <a:t>为例——人工智能在社会各领域应用的理解与视野</a:t>
                      </a:r>
                      <a:endParaRPr lang="en-US" altLang="zh-CN" sz="1600" dirty="0">
                        <a:latin typeface="思源黑体 CN Regular" panose="020B0500000000000000" charset="-122"/>
                        <a:ea typeface="思源黑体 CN Regular" panose="020B0500000000000000" charset="-122"/>
                        <a:cs typeface="思源黑体 CN Regular" panose="020B0500000000000000" charset="-122"/>
                        <a:sym typeface="+mn-ea"/>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1212215">
                <a:tc>
                  <a:txBody>
                    <a:bodyPr/>
                    <a:p>
                      <a:pPr indent="0" algn="ctr" fontAlgn="auto">
                        <a:lnSpc>
                          <a:spcPct val="150000"/>
                        </a:lnSpc>
                        <a:buNone/>
                      </a:pPr>
                      <a:r>
                        <a:rPr lang="zh-CN" altLang="en-US" sz="1600">
                          <a:latin typeface="思源黑体 CN Regular" panose="020B0500000000000000" charset="-122"/>
                          <a:ea typeface="思源黑体 CN Regular" panose="020B0500000000000000" charset="-122"/>
                        </a:rPr>
                        <a:t>下午</a:t>
                      </a:r>
                      <a:endParaRPr lang="zh-CN" altLang="en-US" sz="1600">
                        <a:latin typeface="思源黑体 CN Regular" panose="020B0500000000000000" charset="-122"/>
                        <a:ea typeface="思源黑体 CN Regular" panose="020B0500000000000000" charset="-122"/>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vMerge="1">
                  <a:tcPr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indent="0" algn="ctr" fontAlgn="auto">
                        <a:lnSpc>
                          <a:spcPct val="150000"/>
                        </a:lnSpc>
                        <a:buNone/>
                      </a:pPr>
                      <a:r>
                        <a:rPr lang="zh-CN" altLang="en-US" sz="1600" dirty="0">
                          <a:latin typeface="思源黑体 CN Regular" panose="020B0500000000000000" charset="-122"/>
                          <a:ea typeface="思源黑体 CN Regular" panose="020B0500000000000000" charset="-122"/>
                          <a:cs typeface="思源黑体 CN Regular" panose="020B0500000000000000" charset="-122"/>
                        </a:rPr>
                        <a:t>【</a:t>
                      </a:r>
                      <a:r>
                        <a:rPr lang="en-US" altLang="zh-CN" sz="1600" dirty="0">
                          <a:latin typeface="思源黑体 CN Regular" panose="020B0500000000000000" charset="-122"/>
                          <a:ea typeface="思源黑体 CN Regular" panose="020B0500000000000000" charset="-122"/>
                          <a:cs typeface="思源黑体 CN Regular" panose="020B0500000000000000" charset="-122"/>
                        </a:rPr>
                        <a:t>新加坡南洋理工大学-专题辅导</a:t>
                      </a:r>
                      <a:r>
                        <a:rPr lang="zh-CN" altLang="en-US" sz="1600" dirty="0">
                          <a:latin typeface="思源黑体 CN Regular" panose="020B0500000000000000" charset="-122"/>
                          <a:ea typeface="思源黑体 CN Regular" panose="020B0500000000000000" charset="-122"/>
                          <a:cs typeface="思源黑体 CN Regular" panose="020B0500000000000000" charset="-122"/>
                        </a:rPr>
                        <a:t>】</a:t>
                      </a:r>
                      <a:endParaRPr lang="zh-CN" altLang="en-US" sz="1600" dirty="0">
                        <a:latin typeface="思源黑体 CN Regular" panose="020B0500000000000000" charset="-122"/>
                        <a:ea typeface="思源黑体 CN Regular" panose="020B0500000000000000" charset="-122"/>
                        <a:cs typeface="思源黑体 CN Regular" panose="020B0500000000000000" charset="-122"/>
                      </a:endParaRPr>
                    </a:p>
                    <a:p>
                      <a:pPr indent="0" algn="ctr" fontAlgn="auto">
                        <a:lnSpc>
                          <a:spcPct val="150000"/>
                        </a:lnSpc>
                        <a:buNone/>
                      </a:pPr>
                      <a:r>
                        <a:rPr lang="en-US" altLang="zh-CN" sz="1600" dirty="0">
                          <a:latin typeface="思源黑体 CN Regular" panose="020B0500000000000000" charset="-122"/>
                          <a:ea typeface="思源黑体 CN Regular" panose="020B0500000000000000" charset="-122"/>
                          <a:cs typeface="思源黑体 CN Regular" panose="020B0500000000000000" charset="-122"/>
                        </a:rPr>
                        <a:t>洞察本质 -  品牌与数据可视化</a:t>
                      </a:r>
                      <a:endParaRPr lang="en-US" altLang="zh-CN" sz="1600" dirty="0">
                        <a:latin typeface="思源黑体 CN Regular" panose="020B0500000000000000" charset="-122"/>
                        <a:ea typeface="思源黑体 CN Regular" panose="020B0500000000000000" charset="-122"/>
                        <a:cs typeface="思源黑体 CN Regular" panose="020B0500000000000000" charset="-122"/>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indent="0" algn="ctr" defTabSz="685800" rtl="0" fontAlgn="auto">
                        <a:lnSpc>
                          <a:spcPct val="150000"/>
                        </a:lnSpc>
                        <a:spcBef>
                          <a:spcPts val="0"/>
                        </a:spcBef>
                        <a:spcAft>
                          <a:spcPts val="0"/>
                        </a:spcAft>
                        <a:buClrTx/>
                        <a:buSzTx/>
                        <a:buNone/>
                        <a:defRPr/>
                      </a:pPr>
                      <a:r>
                        <a:rPr lang="zh-CN" altLang="en-US" sz="1600" dirty="0">
                          <a:latin typeface="思源黑体 CN Regular" panose="020B0500000000000000" charset="-122"/>
                          <a:ea typeface="思源黑体 CN Regular" panose="020B0500000000000000" charset="-122"/>
                          <a:cs typeface="思源黑体 CN Regular" panose="020B0500000000000000" charset="-122"/>
                          <a:sym typeface="+mn-ea"/>
                        </a:rPr>
                        <a:t>【</a:t>
                      </a:r>
                      <a:r>
                        <a:rPr lang="en-US" altLang="zh-CN" sz="1600" dirty="0">
                          <a:latin typeface="思源黑体 CN Regular" panose="020B0500000000000000" charset="-122"/>
                          <a:ea typeface="思源黑体 CN Regular" panose="020B0500000000000000" charset="-122"/>
                          <a:cs typeface="思源黑体 CN Regular" panose="020B0500000000000000" charset="-122"/>
                          <a:sym typeface="+mn-ea"/>
                        </a:rPr>
                        <a:t>新加坡南洋理工大学-沙龙活动</a:t>
                      </a:r>
                      <a:r>
                        <a:rPr lang="zh-CN" altLang="en-US" sz="1600" dirty="0">
                          <a:latin typeface="思源黑体 CN Regular" panose="020B0500000000000000" charset="-122"/>
                          <a:ea typeface="思源黑体 CN Regular" panose="020B0500000000000000" charset="-122"/>
                          <a:cs typeface="思源黑体 CN Regular" panose="020B0500000000000000" charset="-122"/>
                          <a:sym typeface="+mn-ea"/>
                        </a:rPr>
                        <a:t>】</a:t>
                      </a:r>
                      <a:endParaRPr lang="zh-CN" altLang="en-US" sz="1600" dirty="0">
                        <a:latin typeface="思源黑体 CN Regular" panose="020B0500000000000000" charset="-122"/>
                        <a:ea typeface="思源黑体 CN Regular" panose="020B0500000000000000" charset="-122"/>
                        <a:cs typeface="思源黑体 CN Regular" panose="020B0500000000000000" charset="-122"/>
                        <a:sym typeface="+mn-ea"/>
                      </a:endParaRPr>
                    </a:p>
                    <a:p>
                      <a:pPr indent="0" algn="ctr" defTabSz="685800" rtl="0" fontAlgn="auto">
                        <a:lnSpc>
                          <a:spcPct val="150000"/>
                        </a:lnSpc>
                        <a:spcBef>
                          <a:spcPts val="0"/>
                        </a:spcBef>
                        <a:spcAft>
                          <a:spcPts val="0"/>
                        </a:spcAft>
                        <a:buClrTx/>
                        <a:buSzTx/>
                        <a:buNone/>
                        <a:defRPr/>
                      </a:pPr>
                      <a:r>
                        <a:rPr lang="en-US" altLang="zh-CN" sz="1600" dirty="0">
                          <a:latin typeface="思源黑体 CN Regular" panose="020B0500000000000000" charset="-122"/>
                          <a:ea typeface="思源黑体 CN Regular" panose="020B0500000000000000" charset="-122"/>
                          <a:cs typeface="思源黑体 CN Regular" panose="020B0500000000000000" charset="-122"/>
                          <a:sym typeface="+mn-ea"/>
                        </a:rPr>
                        <a:t>创想未来 - 国际创新及科技创业发展沙龙</a:t>
                      </a:r>
                      <a:endParaRPr lang="en-US" altLang="zh-CN" sz="1600" dirty="0">
                        <a:latin typeface="思源黑体 CN Regular" panose="020B0500000000000000" charset="-122"/>
                        <a:ea typeface="思源黑体 CN Regular" panose="020B0500000000000000" charset="-122"/>
                        <a:cs typeface="思源黑体 CN Regular" panose="020B0500000000000000" charset="-122"/>
                        <a:sym typeface="+mn-ea"/>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marR="0" lvl="0" indent="0" algn="ctr" defTabSz="685800" rtl="0" fontAlgn="auto">
                        <a:lnSpc>
                          <a:spcPct val="150000"/>
                        </a:lnSpc>
                        <a:spcBef>
                          <a:spcPts val="0"/>
                        </a:spcBef>
                        <a:spcAft>
                          <a:spcPts val="0"/>
                        </a:spcAft>
                        <a:buClrTx/>
                        <a:buSzTx/>
                        <a:buFontTx/>
                        <a:buNone/>
                        <a:defRPr/>
                      </a:pPr>
                      <a:r>
                        <a:rPr lang="zh-CN" altLang="en-US" sz="160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mn-ea"/>
                        </a:rPr>
                        <a:t>【新加坡国立大学</a:t>
                      </a:r>
                      <a:r>
                        <a:rPr lang="en-US" altLang="zh-CN" sz="160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mn-ea"/>
                        </a:rPr>
                        <a:t>-</a:t>
                      </a:r>
                      <a:r>
                        <a:rPr lang="zh-CN" altLang="en-US" sz="160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mn-ea"/>
                        </a:rPr>
                        <a:t>青年科学家沙龙】</a:t>
                      </a:r>
                      <a:endParaRPr lang="zh-CN" altLang="en-US" sz="160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mn-ea"/>
                      </a:endParaRPr>
                    </a:p>
                    <a:p>
                      <a:pPr marR="0" lvl="0" indent="0" algn="ctr" defTabSz="685800" rtl="0" fontAlgn="auto">
                        <a:lnSpc>
                          <a:spcPct val="150000"/>
                        </a:lnSpc>
                        <a:spcBef>
                          <a:spcPts val="0"/>
                        </a:spcBef>
                        <a:spcAft>
                          <a:spcPts val="0"/>
                        </a:spcAft>
                        <a:buClrTx/>
                        <a:buSzTx/>
                        <a:buFontTx/>
                        <a:buNone/>
                        <a:defRPr/>
                      </a:pPr>
                      <a:r>
                        <a:rPr lang="en-US" altLang="zh-CN" sz="160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mn-ea"/>
                        </a:rPr>
                        <a:t>AI</a:t>
                      </a:r>
                      <a:r>
                        <a:rPr lang="zh-CN" altLang="en-US" sz="160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mn-ea"/>
                        </a:rPr>
                        <a:t>时代对商业航向的影响——</a:t>
                      </a:r>
                      <a:r>
                        <a:rPr lang="en-US" altLang="zh-CN" sz="160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mn-ea"/>
                        </a:rPr>
                        <a:t>Deepseek</a:t>
                      </a:r>
                      <a:r>
                        <a:rPr lang="zh-CN" altLang="en-US" sz="160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mn-ea"/>
                        </a:rPr>
                        <a:t>模型运用场景</a:t>
                      </a:r>
                      <a:endParaRPr lang="en-US" altLang="zh-CN" sz="160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mn-ea"/>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821690">
                <a:tc>
                  <a:txBody>
                    <a:bodyPr/>
                    <a:p>
                      <a:pPr indent="0" algn="ctr" fontAlgn="auto">
                        <a:lnSpc>
                          <a:spcPct val="150000"/>
                        </a:lnSpc>
                        <a:buNone/>
                      </a:pPr>
                      <a:r>
                        <a:rPr lang="zh-CN" altLang="en-US" sz="1600">
                          <a:latin typeface="思源黑体 CN Regular" panose="020B0500000000000000" charset="-122"/>
                          <a:ea typeface="思源黑体 CN Regular" panose="020B0500000000000000" charset="-122"/>
                        </a:rPr>
                        <a:t>晚上</a:t>
                      </a:r>
                      <a:endParaRPr lang="zh-CN" altLang="en-US" sz="1600">
                        <a:latin typeface="思源黑体 CN Regular" panose="020B0500000000000000" charset="-122"/>
                        <a:ea typeface="思源黑体 CN Regular" panose="020B0500000000000000" charset="-122"/>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vMerge="1">
                  <a:tcPr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indent="0" algn="ctr" fontAlgn="auto">
                        <a:lnSpc>
                          <a:spcPct val="150000"/>
                        </a:lnSpc>
                        <a:buNone/>
                      </a:pPr>
                      <a:r>
                        <a:rPr lang="zh-CN" altLang="en-US" sz="1600">
                          <a:latin typeface="思源黑体 CN Regular" panose="020B0500000000000000" charset="-122"/>
                          <a:ea typeface="思源黑体 CN Regular" panose="020B0500000000000000" charset="-122"/>
                          <a:sym typeface="+mn-ea"/>
                        </a:rPr>
                        <a:t>新加坡夜景观赏：</a:t>
                      </a:r>
                      <a:r>
                        <a:rPr lang="en-US" altLang="zh-CN" sz="1600" dirty="0">
                          <a:latin typeface="思源黑体 CN Regular" panose="020B0500000000000000" charset="-122"/>
                          <a:ea typeface="思源黑体 CN Regular" panose="020B0500000000000000" charset="-122"/>
                          <a:sym typeface="+mn-ea"/>
                        </a:rPr>
                        <a:t>鱼尾狮公园、金沙灯光秀、滨海湾花园夜景</a:t>
                      </a:r>
                      <a:endParaRPr lang="en-US" altLang="zh-CN" sz="1600" dirty="0">
                        <a:latin typeface="思源黑体 CN Regular" panose="020B0500000000000000" charset="-122"/>
                        <a:ea typeface="思源黑体 CN Regular" panose="020B0500000000000000" charset="-122"/>
                        <a:sym typeface="+mn-ea"/>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indent="0" algn="ctr" fontAlgn="auto">
                        <a:lnSpc>
                          <a:spcPct val="150000"/>
                        </a:lnSpc>
                      </a:pPr>
                      <a:r>
                        <a:rPr lang="en-US" altLang="zh-CN" sz="1600" dirty="0">
                          <a:latin typeface="思源黑体 CN Regular" panose="020B0500000000000000" charset="-122"/>
                          <a:ea typeface="思源黑体 CN Regular" panose="020B0500000000000000" charset="-122"/>
                          <a:sym typeface="+mn-ea"/>
                        </a:rPr>
                        <a:t>城市考察：牛车水、小印度</a:t>
                      </a:r>
                      <a:endParaRPr lang="en-US" altLang="zh-CN" sz="1600" dirty="0">
                        <a:latin typeface="思源黑体 CN Regular" panose="020B0500000000000000" charset="-122"/>
                        <a:ea typeface="思源黑体 CN Regular" panose="020B0500000000000000" charset="-122"/>
                        <a:sym typeface="+mn-ea"/>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indent="0" fontAlgn="auto">
                        <a:lnSpc>
                          <a:spcPct val="150000"/>
                        </a:lnSpc>
                        <a:buFont typeface="Arial" panose="020B0604020202020204" pitchFamily="34" charset="0"/>
                        <a:buNone/>
                      </a:pPr>
                      <a:r>
                        <a:rPr lang="zh-CN" altLang="en-US" sz="1600" dirty="0">
                          <a:latin typeface="思源黑体 CN Regular" panose="020B0500000000000000" charset="-122"/>
                          <a:ea typeface="思源黑体 CN Regular" panose="020B0500000000000000" charset="-122"/>
                          <a:sym typeface="+mn-ea"/>
                        </a:rPr>
                        <a:t>老巴刹夜市</a:t>
                      </a:r>
                      <a:endParaRPr lang="zh-CN" altLang="en-US" sz="1600" dirty="0">
                        <a:latin typeface="思源黑体 CN Regular" panose="020B0500000000000000" charset="-122"/>
                        <a:ea typeface="思源黑体 CN Regular" panose="020B0500000000000000" charset="-122"/>
                        <a:sym typeface="+mn-ea"/>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bl>
          </a:graphicData>
        </a:graphic>
      </p:graphicFrame>
      <p:graphicFrame>
        <p:nvGraphicFramePr>
          <p:cNvPr id="29" name="表格 28"/>
          <p:cNvGraphicFramePr/>
          <p:nvPr>
            <p:custDataLst>
              <p:tags r:id="rId3"/>
            </p:custDataLst>
          </p:nvPr>
        </p:nvGraphicFramePr>
        <p:xfrm>
          <a:off x="1219200" y="5969000"/>
          <a:ext cx="15694660" cy="2952115"/>
        </p:xfrm>
        <a:graphic>
          <a:graphicData uri="http://schemas.openxmlformats.org/drawingml/2006/table">
            <a:tbl>
              <a:tblPr firstRow="1" bandRow="1">
                <a:tableStyleId>{5C22544A-7EE6-4342-B048-85BDC9FD1C3A}</a:tableStyleId>
              </a:tblPr>
              <a:tblGrid>
                <a:gridCol w="1505585"/>
                <a:gridCol w="5323840"/>
                <a:gridCol w="3816985"/>
                <a:gridCol w="2967355"/>
                <a:gridCol w="2080895"/>
              </a:tblGrid>
              <a:tr h="611505">
                <a:tc>
                  <a:txBody>
                    <a:bodyPr/>
                    <a:p>
                      <a:pPr indent="0" algn="ctr" fontAlgn="auto">
                        <a:buNone/>
                      </a:pPr>
                      <a:r>
                        <a:rPr lang="en-US" altLang="zh-CN" sz="1600">
                          <a:latin typeface="思源黑体 CN Regular" panose="020B0500000000000000" charset="-122"/>
                          <a:ea typeface="思源黑体 CN Regular" panose="020B0500000000000000" charset="-122"/>
                        </a:rPr>
                        <a:t>Schedule</a:t>
                      </a:r>
                      <a:endParaRPr lang="en-US" altLang="zh-CN" sz="1600">
                        <a:latin typeface="思源黑体 CN Regular" panose="020B0500000000000000" charset="-122"/>
                        <a:ea typeface="思源黑体 CN Regular" panose="020B0500000000000000" charset="-122"/>
                      </a:endParaRPr>
                    </a:p>
                  </a:txBody>
                  <a:tcPr marL="60960" marR="60960" marT="30480" marB="0" anchor="ctr" anchorCtr="1">
                    <a:lnL w="12700" cmpd="sng">
                      <a:solidFill>
                        <a:schemeClr val="tx1"/>
                      </a:solidFill>
                      <a:prstDash val="solid"/>
                    </a:lnL>
                    <a:lnT w="12700" cmpd="sng">
                      <a:solidFill>
                        <a:schemeClr val="tx1"/>
                      </a:solidFill>
                      <a:prstDash val="solid"/>
                    </a:lnT>
                    <a:lnB w="12700">
                      <a:solidFill>
                        <a:schemeClr val="tx1"/>
                      </a:solidFill>
                      <a:prstDash val="solid"/>
                    </a:lnB>
                    <a:solidFill>
                      <a:schemeClr val="accent2">
                        <a:lumMod val="60000"/>
                        <a:lumOff val="40000"/>
                      </a:schemeClr>
                    </a:solidFill>
                  </a:tcPr>
                </a:tc>
                <a:tc>
                  <a:txBody>
                    <a:bodyPr/>
                    <a:p>
                      <a:pPr indent="0" algn="ctr" fontAlgn="auto">
                        <a:buNone/>
                      </a:pPr>
                      <a:r>
                        <a:rPr lang="en-US" altLang="zh-CN" sz="1600">
                          <a:latin typeface="思源黑体 CN Regular" panose="020B0500000000000000" charset="-122"/>
                          <a:ea typeface="思源黑体 CN Regular" panose="020B0500000000000000" charset="-122"/>
                        </a:rPr>
                        <a:t>Day 5</a:t>
                      </a:r>
                      <a:endParaRPr lang="en-US" altLang="zh-CN" sz="1600">
                        <a:latin typeface="思源黑体 CN Regular" panose="020B0500000000000000" charset="-122"/>
                        <a:ea typeface="思源黑体 CN Regular" panose="020B0500000000000000" charset="-122"/>
                      </a:endParaRPr>
                    </a:p>
                  </a:txBody>
                  <a:tcPr marL="60960" marR="60960" marT="30480" marB="0" anchor="ctr" anchorCtr="1">
                    <a:lnT w="12700" cmpd="sng">
                      <a:solidFill>
                        <a:schemeClr val="tx1"/>
                      </a:solidFill>
                      <a:prstDash val="solid"/>
                    </a:lnT>
                    <a:lnB w="12700">
                      <a:solidFill>
                        <a:schemeClr val="tx1"/>
                      </a:solidFill>
                      <a:prstDash val="solid"/>
                    </a:lnB>
                    <a:solidFill>
                      <a:schemeClr val="accent2">
                        <a:lumMod val="60000"/>
                        <a:lumOff val="40000"/>
                      </a:schemeClr>
                    </a:solidFill>
                  </a:tcPr>
                </a:tc>
                <a:tc>
                  <a:txBody>
                    <a:bodyPr/>
                    <a:p>
                      <a:pPr indent="0" algn="ctr" fontAlgn="auto">
                        <a:buNone/>
                      </a:pPr>
                      <a:r>
                        <a:rPr lang="en-US" altLang="zh-CN" sz="1600">
                          <a:latin typeface="思源黑体 CN Regular" panose="020B0500000000000000" charset="-122"/>
                          <a:ea typeface="思源黑体 CN Regular" panose="020B0500000000000000" charset="-122"/>
                        </a:rPr>
                        <a:t>Day 6</a:t>
                      </a:r>
                      <a:endParaRPr lang="en-US" altLang="zh-CN" sz="1600">
                        <a:latin typeface="思源黑体 CN Regular" panose="020B0500000000000000" charset="-122"/>
                        <a:ea typeface="思源黑体 CN Regular" panose="020B0500000000000000" charset="-122"/>
                      </a:endParaRPr>
                    </a:p>
                  </a:txBody>
                  <a:tcPr marL="60960" marR="60960" marT="30480" marB="0" anchor="ctr" anchorCtr="1">
                    <a:lnT w="12700" cmpd="sng">
                      <a:solidFill>
                        <a:schemeClr val="tx1"/>
                      </a:solidFill>
                      <a:prstDash val="solid"/>
                    </a:lnT>
                    <a:lnB w="12700">
                      <a:solidFill>
                        <a:schemeClr val="tx1"/>
                      </a:solidFill>
                      <a:prstDash val="solid"/>
                    </a:lnB>
                    <a:solidFill>
                      <a:schemeClr val="accent2">
                        <a:lumMod val="60000"/>
                        <a:lumOff val="40000"/>
                      </a:schemeClr>
                    </a:solidFill>
                  </a:tcPr>
                </a:tc>
                <a:tc>
                  <a:txBody>
                    <a:bodyPr/>
                    <a:p>
                      <a:pPr indent="0" algn="ctr" fontAlgn="auto">
                        <a:buNone/>
                      </a:pPr>
                      <a:r>
                        <a:rPr lang="en-US" altLang="zh-CN" sz="1600">
                          <a:latin typeface="思源黑体 CN Regular" panose="020B0500000000000000" charset="-122"/>
                          <a:ea typeface="思源黑体 CN Regular" panose="020B0500000000000000" charset="-122"/>
                        </a:rPr>
                        <a:t>Day 7</a:t>
                      </a:r>
                      <a:endParaRPr lang="en-US" altLang="zh-CN" sz="1600">
                        <a:latin typeface="思源黑体 CN Regular" panose="020B0500000000000000" charset="-122"/>
                        <a:ea typeface="思源黑体 CN Regular" panose="020B0500000000000000" charset="-122"/>
                      </a:endParaRPr>
                    </a:p>
                  </a:txBody>
                  <a:tcPr marL="60960" marR="60960" marT="30480" marB="0" anchor="ctr" anchorCtr="1">
                    <a:lnT w="12700" cmpd="sng">
                      <a:solidFill>
                        <a:schemeClr val="tx1"/>
                      </a:solidFill>
                      <a:prstDash val="solid"/>
                    </a:lnT>
                    <a:lnB w="12700">
                      <a:solidFill>
                        <a:schemeClr val="tx1"/>
                      </a:solidFill>
                      <a:prstDash val="solid"/>
                    </a:lnB>
                    <a:solidFill>
                      <a:schemeClr val="accent2">
                        <a:lumMod val="60000"/>
                        <a:lumOff val="40000"/>
                      </a:schemeClr>
                    </a:solidFill>
                  </a:tcPr>
                </a:tc>
                <a:tc>
                  <a:txBody>
                    <a:bodyPr/>
                    <a:p>
                      <a:pPr indent="0" algn="ctr" fontAlgn="auto">
                        <a:buNone/>
                      </a:pPr>
                      <a:r>
                        <a:rPr lang="en-US" altLang="zh-CN" sz="1600">
                          <a:latin typeface="思源黑体 CN Regular" panose="020B0500000000000000" charset="-122"/>
                          <a:ea typeface="思源黑体 CN Regular" panose="020B0500000000000000" charset="-122"/>
                        </a:rPr>
                        <a:t>Day 8</a:t>
                      </a:r>
                      <a:endParaRPr lang="en-US" altLang="zh-CN" sz="1600">
                        <a:latin typeface="思源黑体 CN Regular" panose="020B0500000000000000" charset="-122"/>
                        <a:ea typeface="思源黑体 CN Regular" panose="020B0500000000000000" charset="-122"/>
                      </a:endParaRPr>
                    </a:p>
                  </a:txBody>
                  <a:tcPr marL="60960" marR="60960" marT="30480" marB="0" anchor="ctr" anchorCtr="1">
                    <a:lnT w="12700" cmpd="sng">
                      <a:solidFill>
                        <a:schemeClr val="tx1"/>
                      </a:solidFill>
                      <a:prstDash val="solid"/>
                    </a:lnT>
                    <a:lnB w="12700">
                      <a:solidFill>
                        <a:schemeClr val="tx1"/>
                      </a:solidFill>
                      <a:prstDash val="solid"/>
                    </a:lnB>
                    <a:solidFill>
                      <a:schemeClr val="accent2">
                        <a:lumMod val="60000"/>
                        <a:lumOff val="40000"/>
                      </a:schemeClr>
                    </a:solidFill>
                  </a:tcPr>
                </a:tc>
              </a:tr>
              <a:tr h="812800">
                <a:tc>
                  <a:txBody>
                    <a:bodyPr/>
                    <a:p>
                      <a:pPr indent="0" algn="ctr" fontAlgn="auto">
                        <a:buNone/>
                      </a:pPr>
                      <a:r>
                        <a:rPr lang="zh-CN" altLang="en-US" sz="1600">
                          <a:latin typeface="思源黑体 CN Regular" panose="020B0500000000000000" charset="-122"/>
                          <a:ea typeface="思源黑体 CN Regular" panose="020B0500000000000000" charset="-122"/>
                        </a:rPr>
                        <a:t>上午</a:t>
                      </a:r>
                      <a:endParaRPr lang="zh-CN" altLang="en-US" sz="1600">
                        <a:latin typeface="思源黑体 CN Regular" panose="020B0500000000000000" charset="-122"/>
                        <a:ea typeface="思源黑体 CN Regular" panose="020B0500000000000000" charset="-122"/>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marR="0" lvl="0" indent="0" algn="ctr" defTabSz="685800" rtl="0" fontAlgn="auto">
                        <a:lnSpc>
                          <a:spcPct val="150000"/>
                        </a:lnSpc>
                        <a:spcBef>
                          <a:spcPts val="0"/>
                        </a:spcBef>
                        <a:buClrTx/>
                        <a:buSzTx/>
                        <a:buFontTx/>
                        <a:buNone/>
                      </a:pPr>
                      <a:r>
                        <a:rPr lang="zh-CN" altLang="en-US" sz="1600" dirty="0">
                          <a:latin typeface="思源黑体 CN Regular" panose="020B0500000000000000" charset="-122"/>
                          <a:ea typeface="思源黑体 CN Regular" panose="020B0500000000000000" charset="-122"/>
                          <a:sym typeface="+mn-ea"/>
                        </a:rPr>
                        <a:t>【新加坡机构参访】</a:t>
                      </a:r>
                      <a:endParaRPr lang="zh-CN" altLang="en-US" sz="1600" dirty="0">
                        <a:latin typeface="思源黑体 CN Regular" panose="020B0500000000000000" charset="-122"/>
                        <a:ea typeface="思源黑体 CN Regular" panose="020B0500000000000000" charset="-122"/>
                        <a:sym typeface="+mn-ea"/>
                      </a:endParaRPr>
                    </a:p>
                    <a:p>
                      <a:pPr marR="0" lvl="0" indent="0" algn="ctr" defTabSz="685800" rtl="0" fontAlgn="auto">
                        <a:lnSpc>
                          <a:spcPct val="150000"/>
                        </a:lnSpc>
                        <a:spcBef>
                          <a:spcPts val="0"/>
                        </a:spcBef>
                        <a:buClrTx/>
                        <a:buSzTx/>
                        <a:buFontTx/>
                        <a:buNone/>
                      </a:pPr>
                      <a:r>
                        <a:rPr lang="zh-CN" altLang="en-US" sz="1600" dirty="0">
                          <a:latin typeface="思源黑体 CN Regular" panose="020B0500000000000000" charset="-122"/>
                          <a:ea typeface="思源黑体 CN Regular" panose="020B0500000000000000" charset="-122"/>
                          <a:sym typeface="+mn-ea"/>
                        </a:rPr>
                        <a:t>新加坡重建局、新加坡国立大学、新加坡植物园</a:t>
                      </a:r>
                      <a:endParaRPr lang="zh-CN" altLang="en-US" sz="1600" dirty="0">
                        <a:latin typeface="思源黑体 CN Regular" panose="020B0500000000000000" charset="-122"/>
                        <a:ea typeface="思源黑体 CN Regular" panose="020B0500000000000000" charset="-122"/>
                        <a:sym typeface="+mn-ea"/>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marR="0" lvl="0" indent="0" algn="ctr" defTabSz="685800" rtl="0" fontAlgn="auto">
                        <a:lnSpc>
                          <a:spcPct val="150000"/>
                        </a:lnSpc>
                        <a:spcBef>
                          <a:spcPts val="0"/>
                        </a:spcBef>
                        <a:buClrTx/>
                        <a:buSzTx/>
                        <a:buFontTx/>
                        <a:buNone/>
                      </a:pPr>
                      <a:r>
                        <a:rPr lang="zh-CN" altLang="en-US" sz="1600" dirty="0">
                          <a:latin typeface="思源黑体 CN Regular" panose="020B0500000000000000" charset="-122"/>
                          <a:ea typeface="思源黑体 CN Regular" panose="020B0500000000000000" charset="-122"/>
                          <a:sym typeface="+mn-ea"/>
                        </a:rPr>
                        <a:t>【新加坡机构参访】</a:t>
                      </a:r>
                      <a:endParaRPr lang="zh-CN" altLang="en-US" sz="1600" dirty="0">
                        <a:latin typeface="思源黑体 CN Regular" panose="020B0500000000000000" charset="-122"/>
                        <a:ea typeface="思源黑体 CN Regular" panose="020B0500000000000000" charset="-122"/>
                        <a:sym typeface="+mn-ea"/>
                      </a:endParaRPr>
                    </a:p>
                    <a:p>
                      <a:pPr marR="0" lvl="0" indent="0" algn="ctr" defTabSz="685800" rtl="0" fontAlgn="auto">
                        <a:lnSpc>
                          <a:spcPct val="150000"/>
                        </a:lnSpc>
                        <a:spcBef>
                          <a:spcPts val="0"/>
                        </a:spcBef>
                        <a:buClrTx/>
                        <a:buSzTx/>
                        <a:buFontTx/>
                        <a:buNone/>
                      </a:pPr>
                      <a:r>
                        <a:rPr lang="zh-CN" altLang="en-US" sz="1600" dirty="0">
                          <a:latin typeface="思源黑体 CN Regular" panose="020B0500000000000000" charset="-122"/>
                          <a:ea typeface="思源黑体 CN Regular" panose="020B0500000000000000" charset="-122"/>
                          <a:sym typeface="+mn-ea"/>
                        </a:rPr>
                        <a:t>新加坡科学中心参访</a:t>
                      </a:r>
                      <a:endParaRPr lang="zh-CN" altLang="en-US" sz="1600" dirty="0">
                        <a:latin typeface="思源黑体 CN Regular" panose="020B0500000000000000" charset="-122"/>
                        <a:ea typeface="思源黑体 CN Regular" panose="020B0500000000000000" charset="-122"/>
                        <a:sym typeface="+mn-ea"/>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rowSpan="3">
                  <a:txBody>
                    <a:bodyPr/>
                    <a:p>
                      <a:pPr indent="0" algn="ctr" fontAlgn="auto">
                        <a:lnSpc>
                          <a:spcPct val="150000"/>
                        </a:lnSpc>
                        <a:buNone/>
                      </a:pPr>
                      <a:r>
                        <a:rPr lang="zh-CN" altLang="en-US" sz="1600">
                          <a:latin typeface="思源黑体 CN Regular" panose="020B0500000000000000" charset="-122"/>
                          <a:ea typeface="思源黑体 CN Regular" panose="020B0500000000000000" charset="-122"/>
                          <a:cs typeface="思源黑体 CN Regular" panose="020B0500000000000000" charset="-122"/>
                        </a:rPr>
                        <a:t>新加坡城市自由探索</a:t>
                      </a:r>
                      <a:endParaRPr lang="zh-CN" altLang="en-US" sz="1600">
                        <a:latin typeface="思源黑体 CN Regular" panose="020B0500000000000000" charset="-122"/>
                        <a:ea typeface="思源黑体 CN Regular" panose="020B0500000000000000" charset="-122"/>
                        <a:cs typeface="思源黑体 CN Regular" panose="020B0500000000000000" charset="-122"/>
                      </a:endParaRPr>
                    </a:p>
                    <a:p>
                      <a:pPr indent="0" algn="ctr" fontAlgn="auto">
                        <a:lnSpc>
                          <a:spcPct val="150000"/>
                        </a:lnSpc>
                        <a:buNone/>
                      </a:pPr>
                      <a:r>
                        <a:rPr lang="zh-CN" altLang="en-US" sz="1600">
                          <a:latin typeface="思源黑体 CN Regular" panose="020B0500000000000000" charset="-122"/>
                          <a:ea typeface="思源黑体 CN Regular" panose="020B0500000000000000" charset="-122"/>
                          <a:cs typeface="思源黑体 CN Regular" panose="020B0500000000000000" charset="-122"/>
                        </a:rPr>
                        <a:t>（</a:t>
                      </a:r>
                      <a:r>
                        <a:rPr lang="zh-CN" altLang="en-US" sz="1600" dirty="0">
                          <a:latin typeface="思源黑体 CN Regular" panose="020B0500000000000000" charset="-122"/>
                          <a:ea typeface="思源黑体 CN Regular" panose="020B0500000000000000" charset="-122"/>
                          <a:cs typeface="思源黑体 CN Regular" panose="020B0500000000000000" charset="-122"/>
                          <a:sym typeface="等线" panose="02010600030101010101" charset="-122"/>
                        </a:rPr>
                        <a:t>新加坡科学馆/环球影城</a:t>
                      </a:r>
                      <a:r>
                        <a:rPr lang="zh-CN" altLang="en-US" sz="1600">
                          <a:latin typeface="思源黑体 CN Regular" panose="020B0500000000000000" charset="-122"/>
                          <a:ea typeface="思源黑体 CN Regular" panose="020B0500000000000000" charset="-122"/>
                          <a:cs typeface="思源黑体 CN Regular" panose="020B0500000000000000" charset="-122"/>
                        </a:rPr>
                        <a:t>）</a:t>
                      </a:r>
                      <a:endParaRPr lang="zh-CN" altLang="en-US" sz="1600">
                        <a:latin typeface="思源黑体 CN Regular" panose="020B0500000000000000" charset="-122"/>
                        <a:ea typeface="思源黑体 CN Regular" panose="020B0500000000000000" charset="-122"/>
                        <a:cs typeface="思源黑体 CN Regular" panose="020B0500000000000000" charset="-122"/>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rowSpan="3">
                  <a:txBody>
                    <a:bodyPr/>
                    <a:p>
                      <a:pPr indent="0" algn="ctr" fontAlgn="auto">
                        <a:lnSpc>
                          <a:spcPct val="150000"/>
                        </a:lnSpc>
                        <a:buNone/>
                      </a:pPr>
                      <a:r>
                        <a:rPr lang="zh-CN" altLang="en-US" sz="1600">
                          <a:latin typeface="思源黑体 CN Regular" panose="020B0500000000000000" charset="-122"/>
                          <a:ea typeface="思源黑体 CN Regular" panose="020B0500000000000000" charset="-122"/>
                        </a:rPr>
                        <a:t>打包行李</a:t>
                      </a:r>
                      <a:endParaRPr lang="zh-CN" altLang="en-US" sz="1600">
                        <a:latin typeface="思源黑体 CN Regular" panose="020B0500000000000000" charset="-122"/>
                        <a:ea typeface="思源黑体 CN Regular" panose="020B0500000000000000" charset="-122"/>
                      </a:endParaRPr>
                    </a:p>
                    <a:p>
                      <a:pPr indent="0" algn="ctr" fontAlgn="auto">
                        <a:lnSpc>
                          <a:spcPct val="150000"/>
                        </a:lnSpc>
                        <a:buNone/>
                      </a:pPr>
                      <a:r>
                        <a:rPr lang="zh-CN" altLang="en-US" sz="1600">
                          <a:latin typeface="思源黑体 CN Regular" panose="020B0500000000000000" charset="-122"/>
                          <a:ea typeface="思源黑体 CN Regular" panose="020B0500000000000000" charset="-122"/>
                        </a:rPr>
                        <a:t>前往机场</a:t>
                      </a:r>
                      <a:endParaRPr lang="zh-CN" altLang="en-US" sz="1600">
                        <a:latin typeface="思源黑体 CN Regular" panose="020B0500000000000000" charset="-122"/>
                        <a:ea typeface="思源黑体 CN Regular" panose="020B0500000000000000" charset="-122"/>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812800">
                <a:tc>
                  <a:txBody>
                    <a:bodyPr/>
                    <a:p>
                      <a:pPr indent="0" algn="ctr" fontAlgn="auto">
                        <a:buNone/>
                      </a:pPr>
                      <a:r>
                        <a:rPr lang="zh-CN" altLang="en-US" sz="1600">
                          <a:latin typeface="思源黑体 CN Regular" panose="020B0500000000000000" charset="-122"/>
                          <a:ea typeface="思源黑体 CN Regular" panose="020B0500000000000000" charset="-122"/>
                        </a:rPr>
                        <a:t>下午</a:t>
                      </a:r>
                      <a:endParaRPr lang="zh-CN" altLang="en-US" sz="1600">
                        <a:latin typeface="思源黑体 CN Regular" panose="020B0500000000000000" charset="-122"/>
                        <a:ea typeface="思源黑体 CN Regular" panose="020B0500000000000000" charset="-122"/>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indent="0" algn="ctr" defTabSz="685800" rtl="0" fontAlgn="auto">
                        <a:lnSpc>
                          <a:spcPct val="150000"/>
                        </a:lnSpc>
                      </a:pPr>
                      <a:r>
                        <a:rPr lang="zh-CN" altLang="en-US" sz="1600" dirty="0">
                          <a:latin typeface="思源黑体 CN Regular" panose="020B0500000000000000" charset="-122"/>
                          <a:ea typeface="思源黑体 CN Regular" panose="020B0500000000000000" charset="-122"/>
                          <a:sym typeface="+mn-ea"/>
                        </a:rPr>
                        <a:t>【新加坡机构参访】</a:t>
                      </a:r>
                      <a:endParaRPr lang="zh-CN" altLang="en-US" sz="1600" dirty="0">
                        <a:latin typeface="思源黑体 CN Regular" panose="020B0500000000000000" charset="-122"/>
                        <a:ea typeface="思源黑体 CN Regular" panose="020B0500000000000000" charset="-122"/>
                        <a:sym typeface="+mn-ea"/>
                      </a:endParaRPr>
                    </a:p>
                    <a:p>
                      <a:pPr indent="0" algn="ctr" defTabSz="685800" rtl="0" fontAlgn="auto">
                        <a:lnSpc>
                          <a:spcPct val="150000"/>
                        </a:lnSpc>
                      </a:pPr>
                      <a:r>
                        <a:rPr lang="zh-CN" altLang="en-US" sz="1600" dirty="0">
                          <a:latin typeface="思源黑体 CN Regular" panose="020B0500000000000000" charset="-122"/>
                          <a:ea typeface="思源黑体 CN Regular" panose="020B0500000000000000" charset="-122"/>
                          <a:sym typeface="+mn-ea"/>
                        </a:rPr>
                        <a:t>新加坡金融管理局</a:t>
                      </a:r>
                      <a:endParaRPr lang="zh-CN" altLang="en-US" sz="1600" dirty="0">
                        <a:latin typeface="思源黑体 CN Regular" panose="020B0500000000000000" charset="-122"/>
                        <a:ea typeface="思源黑体 CN Regular" panose="020B0500000000000000" charset="-122"/>
                        <a:sym typeface="+mn-ea"/>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indent="0" algn="ctr" fontAlgn="auto">
                        <a:lnSpc>
                          <a:spcPct val="150000"/>
                        </a:lnSpc>
                        <a:buNone/>
                      </a:pPr>
                      <a:r>
                        <a:rPr lang="zh-CN" altLang="en-US" sz="1600">
                          <a:latin typeface="思源黑体 CN Regular" panose="020B0500000000000000" charset="-122"/>
                          <a:ea typeface="思源黑体 CN Regular" panose="020B0500000000000000" charset="-122"/>
                          <a:cs typeface="思源黑体 CN Regular" panose="020B0500000000000000" charset="-122"/>
                        </a:rPr>
                        <a:t>【小组汇报】</a:t>
                      </a:r>
                      <a:r>
                        <a:rPr lang="en-US" altLang="zh-CN" sz="1600">
                          <a:latin typeface="思源黑体 CN Regular" panose="020B0500000000000000" charset="-122"/>
                          <a:ea typeface="思源黑体 CN Regular" panose="020B0500000000000000" charset="-122"/>
                          <a:cs typeface="思源黑体 CN Regular" panose="020B0500000000000000" charset="-122"/>
                        </a:rPr>
                        <a:t> </a:t>
                      </a:r>
                      <a:r>
                        <a:rPr lang="zh-CN" altLang="en-US" sz="1600">
                          <a:latin typeface="思源黑体 CN Regular" panose="020B0500000000000000" charset="-122"/>
                          <a:ea typeface="思源黑体 CN Regular" panose="020B0500000000000000" charset="-122"/>
                          <a:cs typeface="思源黑体 CN Regular" panose="020B0500000000000000" charset="-122"/>
                        </a:rPr>
                        <a:t>【结业仪式】</a:t>
                      </a:r>
                      <a:endParaRPr lang="zh-CN" altLang="en-US" sz="1600">
                        <a:latin typeface="思源黑体 CN Regular" panose="020B0500000000000000" charset="-122"/>
                        <a:ea typeface="思源黑体 CN Regular" panose="020B0500000000000000" charset="-122"/>
                        <a:cs typeface="思源黑体 CN Regular" panose="020B0500000000000000" charset="-122"/>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vMerge="1">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vMerge="1">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715010">
                <a:tc>
                  <a:txBody>
                    <a:bodyPr/>
                    <a:p>
                      <a:pPr indent="0" algn="ctr" fontAlgn="auto">
                        <a:buNone/>
                      </a:pPr>
                      <a:r>
                        <a:rPr lang="zh-CN" altLang="en-US" sz="1600">
                          <a:latin typeface="思源黑体 CN Regular" panose="020B0500000000000000" charset="-122"/>
                          <a:ea typeface="思源黑体 CN Regular" panose="020B0500000000000000" charset="-122"/>
                        </a:rPr>
                        <a:t>晚上</a:t>
                      </a:r>
                      <a:endParaRPr lang="zh-CN" altLang="en-US" sz="1600">
                        <a:latin typeface="思源黑体 CN Regular" panose="020B0500000000000000" charset="-122"/>
                        <a:ea typeface="思源黑体 CN Regular" panose="020B0500000000000000" charset="-122"/>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indent="0" algn="ctr" fontAlgn="auto">
                        <a:lnSpc>
                          <a:spcPct val="150000"/>
                        </a:lnSpc>
                        <a:buNone/>
                      </a:pPr>
                      <a:r>
                        <a:rPr lang="zh-CN" altLang="en-US" sz="1600">
                          <a:latin typeface="思源黑体 CN Regular" panose="020B0500000000000000" charset="-122"/>
                          <a:ea typeface="思源黑体 CN Regular" panose="020B0500000000000000" charset="-122"/>
                        </a:rPr>
                        <a:t>新加坡夜景观赏：</a:t>
                      </a:r>
                      <a:r>
                        <a:rPr lang="zh-CN" altLang="en-US" sz="1600" dirty="0">
                          <a:latin typeface="思源黑体 CN Regular" panose="020B0500000000000000" charset="-122"/>
                          <a:ea typeface="思源黑体 CN Regular" panose="020B0500000000000000" charset="-122"/>
                          <a:sym typeface="+mn-ea"/>
                        </a:rPr>
                        <a:t>克拉码头夜游</a:t>
                      </a:r>
                      <a:endParaRPr lang="zh-CN" altLang="en-US" sz="1600">
                        <a:latin typeface="思源黑体 CN Regular" panose="020B0500000000000000" charset="-122"/>
                        <a:ea typeface="思源黑体 CN Regular" panose="020B0500000000000000" charset="-122"/>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indent="0" algn="ctr" fontAlgn="auto">
                        <a:lnSpc>
                          <a:spcPct val="150000"/>
                        </a:lnSpc>
                        <a:buNone/>
                      </a:pPr>
                      <a:r>
                        <a:rPr lang="zh-CN" altLang="en-US" sz="1600">
                          <a:latin typeface="思源黑体 CN Regular" panose="020B0500000000000000" charset="-122"/>
                          <a:ea typeface="思源黑体 CN Regular" panose="020B0500000000000000" charset="-122"/>
                        </a:rPr>
                        <a:t>休息</a:t>
                      </a:r>
                      <a:endParaRPr lang="zh-CN" altLang="en-US" sz="1600">
                        <a:latin typeface="思源黑体 CN Regular" panose="020B0500000000000000" charset="-122"/>
                        <a:ea typeface="思源黑体 CN Regular" panose="020B0500000000000000" charset="-122"/>
                      </a:endParaRPr>
                    </a:p>
                  </a:txBody>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vMerge="1">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vMerge="1">
                  <a:tcPr marL="60960" marR="60960" marT="30480" marB="0" anchor="ctr" anchorCtr="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18288000" cy="4130958"/>
            <a:chOff x="0" y="0"/>
            <a:chExt cx="4816593" cy="1087989"/>
          </a:xfrm>
        </p:grpSpPr>
        <p:sp>
          <p:nvSpPr>
            <p:cNvPr id="3" name="Freeform 3"/>
            <p:cNvSpPr/>
            <p:nvPr/>
          </p:nvSpPr>
          <p:spPr>
            <a:xfrm>
              <a:off x="0" y="0"/>
              <a:ext cx="4816592" cy="1087989"/>
            </a:xfrm>
            <a:custGeom>
              <a:avLst/>
              <a:gdLst/>
              <a:ahLst/>
              <a:cxnLst/>
              <a:rect l="l" t="t" r="r" b="b"/>
              <a:pathLst>
                <a:path w="4816592" h="1087989">
                  <a:moveTo>
                    <a:pt x="0" y="0"/>
                  </a:moveTo>
                  <a:lnTo>
                    <a:pt x="4816592" y="0"/>
                  </a:lnTo>
                  <a:lnTo>
                    <a:pt x="4816592" y="1087989"/>
                  </a:lnTo>
                  <a:lnTo>
                    <a:pt x="0" y="1087989"/>
                  </a:lnTo>
                  <a:close/>
                </a:path>
              </a:pathLst>
            </a:custGeom>
            <a:solidFill>
              <a:srgbClr val="D66049">
                <a:alpha val="13725"/>
              </a:srgbClr>
            </a:solidFill>
          </p:spPr>
        </p:sp>
        <p:sp>
          <p:nvSpPr>
            <p:cNvPr id="4" name="TextBox 4"/>
            <p:cNvSpPr txBox="1"/>
            <p:nvPr/>
          </p:nvSpPr>
          <p:spPr>
            <a:xfrm>
              <a:off x="0" y="-19050"/>
              <a:ext cx="4816593" cy="1107039"/>
            </a:xfrm>
            <a:prstGeom prst="rect">
              <a:avLst/>
            </a:prstGeom>
          </p:spPr>
          <p:txBody>
            <a:bodyPr lIns="50800" tIns="50800" rIns="50800" bIns="50800" rtlCol="0" anchor="ctr"/>
            <a:lstStyle/>
            <a:p>
              <a:pPr algn="ctr">
                <a:lnSpc>
                  <a:spcPts val="2160"/>
                </a:lnSpc>
              </a:pPr>
            </a:p>
          </p:txBody>
        </p:sp>
      </p:grpSp>
      <p:sp>
        <p:nvSpPr>
          <p:cNvPr id="5" name="Freeform 5"/>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1"/>
            <a:stretch>
              <a:fillRect/>
            </a:stretch>
          </a:blipFill>
        </p:spPr>
      </p:sp>
      <p:sp>
        <p:nvSpPr>
          <p:cNvPr id="6" name="TextBox 6"/>
          <p:cNvSpPr txBox="1"/>
          <p:nvPr/>
        </p:nvSpPr>
        <p:spPr>
          <a:xfrm>
            <a:off x="988060" y="645160"/>
            <a:ext cx="9237980" cy="758825"/>
          </a:xfrm>
          <a:prstGeom prst="rect">
            <a:avLst/>
          </a:prstGeom>
        </p:spPr>
        <p:txBody>
          <a:bodyPr wrap="square" lIns="0" tIns="0" rIns="0" bIns="0" rtlCol="0" anchor="t">
            <a:spAutoFit/>
          </a:bodyPr>
          <a:lstStyle/>
          <a:p>
            <a:pPr marL="0" lvl="0" indent="0" algn="l">
              <a:lnSpc>
                <a:spcPts val="5920"/>
              </a:lnSpc>
              <a:spcBef>
                <a:spcPct val="0"/>
              </a:spcBef>
            </a:pPr>
            <a:r>
              <a:rPr lang="en-US" sz="4935" b="1">
                <a:solidFill>
                  <a:srgbClr val="100F0D"/>
                </a:solidFill>
                <a:latin typeface="微软雅黑" panose="020B0503020204020204" charset="-122"/>
                <a:ea typeface="微软雅黑" panose="020B0503020204020204" charset="-122"/>
                <a:cs typeface="微软雅黑" panose="020B0503020204020204" charset="-122"/>
                <a:sym typeface="思源黑体 1 Bold" panose="020B0800000000000000" charset="-122"/>
              </a:rPr>
              <a:t>项目行程（</a:t>
            </a:r>
            <a:r>
              <a:rPr lang="zh-CN" altLang="en-US" sz="4935" b="1">
                <a:solidFill>
                  <a:srgbClr val="100F0D"/>
                </a:solidFill>
                <a:latin typeface="微软雅黑" panose="020B0503020204020204" charset="-122"/>
                <a:ea typeface="微软雅黑" panose="020B0503020204020204" charset="-122"/>
                <a:cs typeface="微软雅黑" panose="020B0503020204020204" charset="-122"/>
                <a:sym typeface="思源黑体 1 Bold" panose="020B0800000000000000" charset="-122"/>
              </a:rPr>
              <a:t>线上学术拓展</a:t>
            </a:r>
            <a:r>
              <a:rPr lang="en-US" altLang="zh-CN" sz="4935" b="1">
                <a:solidFill>
                  <a:srgbClr val="100F0D"/>
                </a:solidFill>
                <a:latin typeface="微软雅黑" panose="020B0503020204020204" charset="-122"/>
                <a:ea typeface="微软雅黑" panose="020B0503020204020204" charset="-122"/>
                <a:cs typeface="微软雅黑" panose="020B0503020204020204" charset="-122"/>
                <a:sym typeface="思源黑体 1 Bold" panose="020B0800000000000000" charset="-122"/>
              </a:rPr>
              <a:t>3</a:t>
            </a:r>
            <a:r>
              <a:rPr lang="zh-CN" altLang="en-US" sz="4935" b="1">
                <a:solidFill>
                  <a:srgbClr val="100F0D"/>
                </a:solidFill>
                <a:latin typeface="微软雅黑" panose="020B0503020204020204" charset="-122"/>
                <a:ea typeface="微软雅黑" panose="020B0503020204020204" charset="-122"/>
                <a:cs typeface="微软雅黑" panose="020B0503020204020204" charset="-122"/>
                <a:sym typeface="思源黑体 1 Bold" panose="020B0800000000000000" charset="-122"/>
              </a:rPr>
              <a:t>天</a:t>
            </a:r>
            <a:r>
              <a:rPr lang="en-US" sz="4935" b="1">
                <a:solidFill>
                  <a:srgbClr val="100F0D"/>
                </a:solidFill>
                <a:latin typeface="微软雅黑" panose="020B0503020204020204" charset="-122"/>
                <a:ea typeface="微软雅黑" panose="020B0503020204020204" charset="-122"/>
                <a:cs typeface="微软雅黑" panose="020B0503020204020204" charset="-122"/>
                <a:sym typeface="思源黑体 1 Bold" panose="020B0800000000000000" charset="-122"/>
              </a:rPr>
              <a:t>）</a:t>
            </a:r>
            <a:endParaRPr lang="en-US" sz="4935" b="1">
              <a:solidFill>
                <a:srgbClr val="100F0D"/>
              </a:solidFill>
              <a:latin typeface="微软雅黑" panose="020B0503020204020204" charset="-122"/>
              <a:ea typeface="微软雅黑" panose="020B0503020204020204" charset="-122"/>
              <a:cs typeface="微软雅黑" panose="020B0503020204020204" charset="-122"/>
              <a:sym typeface="思源黑体 1 Bold" panose="020B0800000000000000" charset="-122"/>
            </a:endParaRPr>
          </a:p>
        </p:txBody>
      </p:sp>
      <p:sp>
        <p:nvSpPr>
          <p:cNvPr id="7" name="TextBox 7"/>
          <p:cNvSpPr txBox="1"/>
          <p:nvPr/>
        </p:nvSpPr>
        <p:spPr>
          <a:xfrm>
            <a:off x="6419129" y="509682"/>
            <a:ext cx="10778263" cy="675640"/>
          </a:xfrm>
          <a:prstGeom prst="rect">
            <a:avLst/>
          </a:prstGeom>
        </p:spPr>
        <p:txBody>
          <a:bodyPr lIns="0" tIns="0" rIns="0" bIns="0" rtlCol="0" anchor="t">
            <a:spAutoFit/>
          </a:bodyPr>
          <a:lstStyle/>
          <a:p>
            <a:pPr algn="r">
              <a:lnSpc>
                <a:spcPts val="2720"/>
              </a:lnSpc>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 以上为安排示例，仅供参考。</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algn="r">
              <a:lnSpc>
                <a:spcPts val="2720"/>
              </a:lnSpc>
            </a:pPr>
            <a:r>
              <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行程会以当时天气、交通、环境、人力资源等状况作调整，以行前通知为准。</a:t>
            </a:r>
            <a:endParaRPr lang="en-US" sz="1700" spc="113">
              <a:solidFill>
                <a:srgbClr val="000000"/>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grpSp>
        <p:nvGrpSpPr>
          <p:cNvPr id="8" name="Group 8"/>
          <p:cNvGrpSpPr/>
          <p:nvPr/>
        </p:nvGrpSpPr>
        <p:grpSpPr>
          <a:xfrm rot="0">
            <a:off x="-16494" y="9376851"/>
            <a:ext cx="18320987" cy="951764"/>
            <a:chOff x="0" y="0"/>
            <a:chExt cx="4825281" cy="250670"/>
          </a:xfrm>
        </p:grpSpPr>
        <p:sp>
          <p:nvSpPr>
            <p:cNvPr id="9" name="Freeform 9"/>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10" name="TextBox 10"/>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11" name="TextBox 11"/>
          <p:cNvSpPr txBox="1"/>
          <p:nvPr/>
        </p:nvSpPr>
        <p:spPr>
          <a:xfrm>
            <a:off x="16036086"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项目申请</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3" name="TextBox 13"/>
          <p:cNvSpPr txBox="1"/>
          <p:nvPr/>
        </p:nvSpPr>
        <p:spPr>
          <a:xfrm>
            <a:off x="648622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项目内容</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4" name="TextBox 14"/>
          <p:cNvSpPr txBox="1"/>
          <p:nvPr/>
        </p:nvSpPr>
        <p:spPr>
          <a:xfrm>
            <a:off x="1711298"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项目概述</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graphicFrame>
        <p:nvGraphicFramePr>
          <p:cNvPr id="24" name="表格 23"/>
          <p:cNvGraphicFramePr/>
          <p:nvPr>
            <p:custDataLst>
              <p:tags r:id="rId2"/>
            </p:custDataLst>
          </p:nvPr>
        </p:nvGraphicFramePr>
        <p:xfrm>
          <a:off x="1219200" y="1790700"/>
          <a:ext cx="15770225" cy="7266305"/>
        </p:xfrm>
        <a:graphic>
          <a:graphicData uri="http://schemas.openxmlformats.org/drawingml/2006/table">
            <a:tbl>
              <a:tblPr firstRow="1" bandRow="1">
                <a:tableStyleId>{5C22544A-7EE6-4342-B048-85BDC9FD1C3A}</a:tableStyleId>
              </a:tblPr>
              <a:tblGrid>
                <a:gridCol w="1812925"/>
                <a:gridCol w="4650105"/>
                <a:gridCol w="4655185"/>
                <a:gridCol w="4652010"/>
              </a:tblGrid>
              <a:tr h="649605">
                <a:tc>
                  <a:txBody>
                    <a:bodyPr/>
                    <a:p>
                      <a:pPr indent="0" algn="ctr" fontAlgn="auto">
                        <a:lnSpc>
                          <a:spcPts val="2000"/>
                        </a:lnSpc>
                        <a:buNone/>
                      </a:pPr>
                      <a:r>
                        <a:rPr lang="en-US" altLang="zh-CN" sz="1600">
                          <a:latin typeface="微软雅黑" panose="020B0503020204020204" charset="-122"/>
                          <a:ea typeface="微软雅黑" panose="020B0503020204020204" charset="-122"/>
                        </a:rPr>
                        <a:t>Schedule</a:t>
                      </a:r>
                      <a:endParaRPr lang="en-US" altLang="zh-CN" sz="1600">
                        <a:latin typeface="微软雅黑" panose="020B0503020204020204" charset="-122"/>
                        <a:ea typeface="微软雅黑" panose="020B0503020204020204" charset="-122"/>
                      </a:endParaRPr>
                    </a:p>
                  </a:txBody>
                  <a:tcPr marL="60960" marR="60960" marT="30480" marB="0" anchor="ctr" anchorCtr="0">
                    <a:lnL w="12700" cmpd="sng">
                      <a:solidFill>
                        <a:schemeClr val="tx1"/>
                      </a:solidFill>
                      <a:prstDash val="solid"/>
                    </a:lnL>
                    <a:lnT w="12700" cmpd="sng">
                      <a:solidFill>
                        <a:schemeClr val="tx1"/>
                      </a:solidFill>
                      <a:prstDash val="solid"/>
                    </a:lnT>
                    <a:lnB w="12700">
                      <a:solidFill>
                        <a:schemeClr val="tx1"/>
                      </a:solidFill>
                      <a:prstDash val="solid"/>
                    </a:lnB>
                    <a:solidFill>
                      <a:schemeClr val="accent2">
                        <a:lumMod val="60000"/>
                        <a:lumOff val="40000"/>
                      </a:schemeClr>
                    </a:solidFill>
                  </a:tcPr>
                </a:tc>
                <a:tc>
                  <a:txBody>
                    <a:bodyPr/>
                    <a:p>
                      <a:pPr algn="ctr" fontAlgn="auto">
                        <a:lnSpc>
                          <a:spcPts val="2000"/>
                        </a:lnSpc>
                        <a:buClrTx/>
                        <a:buSzTx/>
                        <a:buFontTx/>
                        <a:buNone/>
                      </a:pPr>
                      <a:r>
                        <a:rPr lang="en-US" altLang="zh-CN" sz="1600">
                          <a:latin typeface="微软雅黑" panose="020B0503020204020204" charset="-122"/>
                          <a:ea typeface="微软雅黑" panose="020B0503020204020204" charset="-122"/>
                          <a:cs typeface="微软雅黑" panose="020B0503020204020204" charset="-122"/>
                        </a:rPr>
                        <a:t>进阶拓展课 1</a:t>
                      </a:r>
                      <a:endParaRPr lang="en-US" altLang="zh-CN" sz="1600">
                        <a:latin typeface="微软雅黑" panose="020B0503020204020204" charset="-122"/>
                        <a:ea typeface="微软雅黑" panose="020B0503020204020204" charset="-122"/>
                        <a:cs typeface="微软雅黑" panose="020B0503020204020204" charset="-122"/>
                      </a:endParaRPr>
                    </a:p>
                  </a:txBody>
                  <a:tcPr marL="60960" marR="60960" marT="30480" marB="0" anchor="ctr" anchorCtr="0">
                    <a:lnT w="12700" cmpd="sng">
                      <a:solidFill>
                        <a:schemeClr val="tx1"/>
                      </a:solidFill>
                      <a:prstDash val="solid"/>
                    </a:lnT>
                    <a:lnB w="12700">
                      <a:solidFill>
                        <a:schemeClr val="tx1"/>
                      </a:solidFill>
                      <a:prstDash val="solid"/>
                    </a:lnB>
                    <a:solidFill>
                      <a:schemeClr val="accent2">
                        <a:lumMod val="60000"/>
                        <a:lumOff val="40000"/>
                      </a:schemeClr>
                    </a:solidFill>
                  </a:tcPr>
                </a:tc>
                <a:tc>
                  <a:txBody>
                    <a:bodyPr/>
                    <a:p>
                      <a:pPr indent="0" algn="ctr" fontAlgn="auto">
                        <a:lnSpc>
                          <a:spcPts val="2000"/>
                        </a:lnSpc>
                        <a:buNone/>
                      </a:pPr>
                      <a:r>
                        <a:rPr lang="en-US" altLang="zh-CN" sz="1600">
                          <a:latin typeface="微软雅黑" panose="020B0503020204020204" charset="-122"/>
                          <a:ea typeface="微软雅黑" panose="020B0503020204020204" charset="-122"/>
                          <a:cs typeface="微软雅黑" panose="020B0503020204020204" charset="-122"/>
                          <a:sym typeface="+mn-ea"/>
                        </a:rPr>
                        <a:t>进阶拓展课 </a:t>
                      </a:r>
                      <a:r>
                        <a:rPr lang="en-US" altLang="zh-CN" sz="1600">
                          <a:latin typeface="微软雅黑" panose="020B0503020204020204" charset="-122"/>
                          <a:ea typeface="微软雅黑" panose="020B0503020204020204" charset="-122"/>
                          <a:cs typeface="微软雅黑" panose="020B0503020204020204" charset="-122"/>
                        </a:rPr>
                        <a:t>2</a:t>
                      </a:r>
                      <a:endParaRPr lang="en-US" altLang="zh-CN" sz="1600">
                        <a:latin typeface="微软雅黑" panose="020B0503020204020204" charset="-122"/>
                        <a:ea typeface="微软雅黑" panose="020B0503020204020204" charset="-122"/>
                        <a:cs typeface="微软雅黑" panose="020B0503020204020204" charset="-122"/>
                      </a:endParaRPr>
                    </a:p>
                  </a:txBody>
                  <a:tcPr marL="60960" marR="60960" marT="30480" marB="0" anchor="ctr" anchorCtr="0">
                    <a:lnT w="12700" cmpd="sng">
                      <a:solidFill>
                        <a:schemeClr val="tx1"/>
                      </a:solidFill>
                      <a:prstDash val="solid"/>
                    </a:lnT>
                    <a:lnB w="12700">
                      <a:solidFill>
                        <a:schemeClr val="tx1"/>
                      </a:solidFill>
                      <a:prstDash val="solid"/>
                    </a:lnB>
                    <a:solidFill>
                      <a:schemeClr val="accent2">
                        <a:lumMod val="60000"/>
                        <a:lumOff val="40000"/>
                      </a:schemeClr>
                    </a:solidFill>
                  </a:tcPr>
                </a:tc>
                <a:tc>
                  <a:txBody>
                    <a:bodyPr/>
                    <a:p>
                      <a:pPr indent="0" algn="ctr" fontAlgn="auto">
                        <a:lnSpc>
                          <a:spcPts val="2000"/>
                        </a:lnSpc>
                        <a:buNone/>
                      </a:pPr>
                      <a:r>
                        <a:rPr lang="en-US" altLang="zh-CN" sz="1600">
                          <a:latin typeface="微软雅黑" panose="020B0503020204020204" charset="-122"/>
                          <a:ea typeface="微软雅黑" panose="020B0503020204020204" charset="-122"/>
                          <a:cs typeface="微软雅黑" panose="020B0503020204020204" charset="-122"/>
                          <a:sym typeface="+mn-ea"/>
                        </a:rPr>
                        <a:t>进阶拓展课 3</a:t>
                      </a:r>
                      <a:endParaRPr lang="en-US" altLang="zh-CN" sz="1600">
                        <a:latin typeface="微软雅黑" panose="020B0503020204020204" charset="-122"/>
                        <a:ea typeface="微软雅黑" panose="020B0503020204020204" charset="-122"/>
                        <a:cs typeface="微软雅黑" panose="020B0503020204020204" charset="-122"/>
                        <a:sym typeface="+mn-ea"/>
                      </a:endParaRPr>
                    </a:p>
                  </a:txBody>
                  <a:tcPr marL="60960" marR="60960" marT="30480" marB="0" anchor="ctr" anchorCtr="0">
                    <a:lnT w="12700" cmpd="sng">
                      <a:solidFill>
                        <a:schemeClr val="tx1"/>
                      </a:solidFill>
                      <a:prstDash val="solid"/>
                    </a:lnT>
                    <a:lnB w="12700">
                      <a:solidFill>
                        <a:schemeClr val="tx1"/>
                      </a:solidFill>
                      <a:prstDash val="solid"/>
                    </a:lnB>
                    <a:solidFill>
                      <a:schemeClr val="accent2">
                        <a:lumMod val="60000"/>
                        <a:lumOff val="40000"/>
                      </a:schemeClr>
                    </a:solidFill>
                  </a:tcPr>
                </a:tc>
              </a:tr>
              <a:tr h="6616700">
                <a:tc>
                  <a:txBody>
                    <a:bodyPr/>
                    <a:p>
                      <a:pPr indent="0" algn="ctr" fontAlgn="auto">
                        <a:lnSpc>
                          <a:spcPts val="2000"/>
                        </a:lnSpc>
                        <a:buNone/>
                      </a:pPr>
                      <a:r>
                        <a:rPr lang="zh-CN" altLang="en-US" sz="1600" b="1">
                          <a:latin typeface="微软雅黑" panose="020B0503020204020204" charset="-122"/>
                          <a:ea typeface="微软雅黑" panose="020B0503020204020204" charset="-122"/>
                          <a:cs typeface="微软雅黑" panose="020B0503020204020204" charset="-122"/>
                        </a:rPr>
                        <a:t>下午</a:t>
                      </a:r>
                      <a:r>
                        <a:rPr lang="en-US" altLang="zh-CN" sz="1600" b="1">
                          <a:latin typeface="微软雅黑" panose="020B0503020204020204" charset="-122"/>
                          <a:ea typeface="微软雅黑" panose="020B0503020204020204" charset="-122"/>
                          <a:cs typeface="微软雅黑" panose="020B0503020204020204" charset="-122"/>
                        </a:rPr>
                        <a:t> - </a:t>
                      </a:r>
                      <a:r>
                        <a:rPr lang="zh-CN" altLang="en-US" sz="1600" b="1">
                          <a:latin typeface="微软雅黑" panose="020B0503020204020204" charset="-122"/>
                          <a:ea typeface="微软雅黑" panose="020B0503020204020204" charset="-122"/>
                          <a:cs typeface="微软雅黑" panose="020B0503020204020204" charset="-122"/>
                        </a:rPr>
                        <a:t>线上</a:t>
                      </a:r>
                      <a:endParaRPr lang="zh-CN" altLang="en-US" sz="1600" b="1">
                        <a:latin typeface="微软雅黑" panose="020B0503020204020204" charset="-122"/>
                        <a:ea typeface="微软雅黑" panose="020B0503020204020204" charset="-122"/>
                        <a:cs typeface="微软雅黑" panose="020B0503020204020204" charset="-122"/>
                      </a:endParaRPr>
                    </a:p>
                    <a:p>
                      <a:pPr indent="0" algn="ctr" fontAlgn="auto">
                        <a:lnSpc>
                          <a:spcPts val="2000"/>
                        </a:lnSpc>
                        <a:buNone/>
                      </a:pPr>
                      <a:r>
                        <a:rPr lang="en-US" altLang="zh-CN" sz="1600" b="1">
                          <a:latin typeface="微软雅黑" panose="020B0503020204020204" charset="-122"/>
                          <a:ea typeface="微软雅黑" panose="020B0503020204020204" charset="-122"/>
                          <a:cs typeface="微软雅黑" panose="020B0503020204020204" charset="-122"/>
                        </a:rPr>
                        <a:t>14:00-16:00</a:t>
                      </a:r>
                      <a:endParaRPr lang="en-US" altLang="zh-CN" sz="1600" b="1">
                        <a:latin typeface="微软雅黑" panose="020B0503020204020204" charset="-122"/>
                        <a:ea typeface="微软雅黑" panose="020B0503020204020204" charset="-122"/>
                        <a:cs typeface="微软雅黑" panose="020B0503020204020204" charset="-122"/>
                      </a:endParaRPr>
                    </a:p>
                  </a:txBody>
                  <a:tcPr marL="60960" marR="60960" marT="30480" marB="0"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algn="l" fontAlgn="auto">
                        <a:lnSpc>
                          <a:spcPts val="2000"/>
                        </a:lnSpc>
                      </a:pP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ctr" fontAlgn="auto">
                        <a:lnSpc>
                          <a:spcPts val="2000"/>
                        </a:lnSpc>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金融科技前沿</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ctr" fontAlgn="auto">
                        <a:lnSpc>
                          <a:spcPts val="2000"/>
                        </a:lnSpc>
                      </a:pP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算法、数据与安全的融合</a:t>
                      </a:r>
                      <a:endParaRPr lang="zh-CN" altLang="en-US" sz="1600" b="1" kern="1200" dirty="0">
                        <a:solidFill>
                          <a:schemeClr val="tx1"/>
                        </a:solidFill>
                        <a:latin typeface="微软雅黑" panose="020B0503020204020204" charset="-122"/>
                        <a:ea typeface="微软雅黑" panose="020B0503020204020204" charset="-122"/>
                        <a:cs typeface="微软雅黑" panose="020B0503020204020204" charset="-122"/>
                      </a:endParaRPr>
                    </a:p>
                    <a:p>
                      <a:pPr algn="l" fontAlgn="auto">
                        <a:lnSpc>
                          <a:spcPts val="2000"/>
                        </a:lnSpc>
                        <a:buNone/>
                      </a:pPr>
                      <a:endParaRPr lang="en-US" altLang="zh-CN"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fontAlgn="auto">
                        <a:lnSpc>
                          <a:spcPts val="2000"/>
                        </a:lnSpc>
                        <a:buFont typeface="Arial" panose="020B0604020202020204" pitchFamily="34" charset="0"/>
                        <a:buNone/>
                      </a:pP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探索金融科技的变革，理解数据驱动的投资与安全策略</a:t>
                      </a: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fontAlgn="auto">
                        <a:lnSpc>
                          <a:spcPts val="2000"/>
                        </a:lnSpc>
                        <a:buFont typeface="Arial" panose="020B0604020202020204" pitchFamily="34" charset="0"/>
                        <a:buNone/>
                      </a:pP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本课程将帮助学员建立对金融科技的基本认知，探讨数据分析、强化学习算法在投资组合管理中的应用，并分析金融网络安全的核心挑战，理解技术如何塑造现代金融体系。</a:t>
                      </a: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fontAlgn="auto">
                        <a:lnSpc>
                          <a:spcPts val="2000"/>
                        </a:lnSpc>
                        <a:buFont typeface="Arial" panose="020B0604020202020204" pitchFamily="34" charset="0"/>
                        <a:buNone/>
                      </a:pPr>
                      <a:endParaRPr lang="en-US" altLang="zh-CN"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fontAlgn="auto">
                        <a:lnSpc>
                          <a:spcPts val="2000"/>
                        </a:lnSpc>
                        <a:buFont typeface="Arial" panose="020B0604020202020204" pitchFamily="34" charset="0"/>
                        <a:buNone/>
                      </a:pPr>
                      <a:r>
                        <a:rPr lang="en-US" altLang="zh-CN" sz="1600" dirty="0">
                          <a:latin typeface="微软雅黑" panose="020B0503020204020204" charset="-122"/>
                          <a:ea typeface="微软雅黑" panose="020B0503020204020204" charset="-122"/>
                          <a:cs typeface="微软雅黑" panose="020B0503020204020204" charset="-122"/>
                          <a:sym typeface="+mn-ea"/>
                        </a:rPr>
                        <a:t>·AI+</a:t>
                      </a:r>
                      <a:r>
                        <a:rPr lang="zh-CN" altLang="en-US" sz="1600" dirty="0">
                          <a:latin typeface="微软雅黑" panose="020B0503020204020204" charset="-122"/>
                          <a:ea typeface="微软雅黑" panose="020B0503020204020204" charset="-122"/>
                          <a:cs typeface="微软雅黑" panose="020B0503020204020204" charset="-122"/>
                          <a:sym typeface="+mn-ea"/>
                        </a:rPr>
                        <a:t>金融，科技如何驱动投资与风控</a:t>
                      </a: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fontAlgn="auto">
                        <a:lnSpc>
                          <a:spcPts val="2000"/>
                        </a:lnSpc>
                        <a:buFont typeface="Arial" panose="020B0604020202020204" pitchFamily="34" charset="0"/>
                        <a:buNone/>
                      </a:pP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结合人工智能与金融工程的前沿案例，学员将学习如何运用机器学习优化投资策略，并探索数据安全、加密技术在金融行业的关键作用，培养在科技驱动金融环境下的战略思维。</a:t>
                      </a: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fontAlgn="auto">
                        <a:lnSpc>
                          <a:spcPts val="2000"/>
                        </a:lnSpc>
                        <a:buFont typeface="Arial" panose="020B0604020202020204" pitchFamily="34" charset="0"/>
                        <a:buNone/>
                      </a:pPr>
                      <a:endParaRPr lang="en-US" altLang="zh-CN"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fontAlgn="auto">
                        <a:lnSpc>
                          <a:spcPts val="2000"/>
                        </a:lnSpc>
                        <a:buFont typeface="Arial" panose="020B0604020202020204" pitchFamily="34" charset="0"/>
                        <a:buNone/>
                      </a:pP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实践模拟，掌握金融科技基础工具</a:t>
                      </a: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fontAlgn="auto">
                        <a:lnSpc>
                          <a:spcPts val="2000"/>
                        </a:lnSpc>
                        <a:buFont typeface="Arial" panose="020B0604020202020204" pitchFamily="34" charset="0"/>
                        <a:buNone/>
                      </a:pP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课程将通过案例分析与模拟投资策略练习，让学员亲身体验数据驱动决策过程，为后续深入研究金融科技、网络安全与投资策略奠定基础。</a:t>
                      </a:r>
                      <a:endParaRPr lang="zh-CN" altLang="en-US" sz="1600" dirty="0">
                        <a:latin typeface="微软雅黑" panose="020B0503020204020204" charset="-122"/>
                        <a:ea typeface="微软雅黑" panose="020B0503020204020204" charset="-122"/>
                        <a:cs typeface="微软雅黑" panose="020B0503020204020204" charset="-122"/>
                        <a:sym typeface="+mn-ea"/>
                      </a:endParaRPr>
                    </a:p>
                  </a:txBody>
                  <a:tcPr marL="60960" marR="60960" marT="3048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indent="0" algn="l" fontAlgn="auto">
                        <a:lnSpc>
                          <a:spcPts val="2000"/>
                        </a:lnSpc>
                        <a:buFont typeface="Arial" panose="020B0604020202020204" pitchFamily="34" charset="0"/>
                        <a:buNone/>
                      </a:pPr>
                      <a:endParaRPr lang="zh-CN" altLang="en-US" sz="1600" b="1" dirty="0">
                        <a:latin typeface="微软雅黑" panose="020B0503020204020204" charset="-122"/>
                        <a:ea typeface="微软雅黑" panose="020B0503020204020204" charset="-122"/>
                        <a:cs typeface="微软雅黑" panose="020B0503020204020204" charset="-122"/>
                        <a:sym typeface="+mn-ea"/>
                      </a:endParaRPr>
                    </a:p>
                    <a:p>
                      <a:pPr indent="0" algn="ctr" fontAlgn="auto">
                        <a:lnSpc>
                          <a:spcPts val="2000"/>
                        </a:lnSpc>
                        <a:buFont typeface="Arial" panose="020B0604020202020204" pitchFamily="34" charset="0"/>
                        <a:buNone/>
                      </a:pPr>
                      <a:r>
                        <a:rPr lang="zh-CN" altLang="en-US" sz="1600" b="1" dirty="0">
                          <a:latin typeface="微软雅黑" panose="020B0503020204020204" charset="-122"/>
                          <a:ea typeface="微软雅黑" panose="020B0503020204020204" charset="-122"/>
                          <a:cs typeface="微软雅黑" panose="020B0503020204020204" charset="-122"/>
                          <a:sym typeface="+mn-ea"/>
                        </a:rPr>
                        <a:t>人工智能与商业创新</a:t>
                      </a:r>
                      <a:endParaRPr lang="zh-CN" altLang="en-US" sz="1600" b="1" dirty="0">
                        <a:latin typeface="微软雅黑" panose="020B0503020204020204" charset="-122"/>
                        <a:ea typeface="微软雅黑" panose="020B0503020204020204" charset="-122"/>
                        <a:cs typeface="微软雅黑" panose="020B0503020204020204" charset="-122"/>
                        <a:sym typeface="+mn-ea"/>
                      </a:endParaRPr>
                    </a:p>
                    <a:p>
                      <a:pPr indent="0" algn="ctr" fontAlgn="auto">
                        <a:lnSpc>
                          <a:spcPts val="2000"/>
                        </a:lnSpc>
                        <a:buFont typeface="Arial" panose="020B0604020202020204" pitchFamily="34" charset="0"/>
                        <a:buNone/>
                      </a:pPr>
                      <a:r>
                        <a:rPr lang="en-US" altLang="zh-CN" sz="1600" b="1" dirty="0">
                          <a:latin typeface="微软雅黑" panose="020B0503020204020204" charset="-122"/>
                          <a:ea typeface="微软雅黑" panose="020B0503020204020204" charset="-122"/>
                          <a:cs typeface="微软雅黑" panose="020B0503020204020204" charset="-122"/>
                          <a:sym typeface="+mn-ea"/>
                        </a:rPr>
                        <a:t>——</a:t>
                      </a:r>
                      <a:r>
                        <a:rPr lang="zh-CN" altLang="en-US" sz="1600" b="1" dirty="0">
                          <a:latin typeface="微软雅黑" panose="020B0503020204020204" charset="-122"/>
                          <a:ea typeface="微软雅黑" panose="020B0503020204020204" charset="-122"/>
                          <a:cs typeface="微软雅黑" panose="020B0503020204020204" charset="-122"/>
                          <a:sym typeface="+mn-ea"/>
                        </a:rPr>
                        <a:t>数据驱动的决策与未来趋势</a:t>
                      </a:r>
                      <a:endParaRPr lang="zh-CN" altLang="en-US" sz="1600" b="1"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fontAlgn="auto">
                        <a:lnSpc>
                          <a:spcPts val="2000"/>
                        </a:lnSpc>
                        <a:buFont typeface="Arial" panose="020B0604020202020204" pitchFamily="34" charset="0"/>
                        <a:buNone/>
                      </a:pPr>
                      <a:endParaRPr lang="en-US" altLang="zh-CN"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fontAlgn="auto">
                        <a:lnSpc>
                          <a:spcPts val="2000"/>
                        </a:lnSpc>
                        <a:buFont typeface="Arial" panose="020B0604020202020204" pitchFamily="34" charset="0"/>
                        <a:buNone/>
                      </a:pP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理解</a:t>
                      </a:r>
                      <a:r>
                        <a:rPr lang="en-US" altLang="zh-CN" sz="1600" dirty="0">
                          <a:latin typeface="微软雅黑" panose="020B0503020204020204" charset="-122"/>
                          <a:ea typeface="微软雅黑" panose="020B0503020204020204" charset="-122"/>
                          <a:cs typeface="微软雅黑" panose="020B0503020204020204" charset="-122"/>
                          <a:sym typeface="+mn-ea"/>
                        </a:rPr>
                        <a:t>AI</a:t>
                      </a:r>
                      <a:r>
                        <a:rPr lang="zh-CN" altLang="en-US" sz="1600" dirty="0">
                          <a:latin typeface="微软雅黑" panose="020B0503020204020204" charset="-122"/>
                          <a:ea typeface="微软雅黑" panose="020B0503020204020204" charset="-122"/>
                          <a:cs typeface="微软雅黑" panose="020B0503020204020204" charset="-122"/>
                          <a:sym typeface="+mn-ea"/>
                        </a:rPr>
                        <a:t>如何重塑商业格局，提升数据分析与可视化能力</a:t>
                      </a: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fontAlgn="auto">
                        <a:lnSpc>
                          <a:spcPts val="2000"/>
                        </a:lnSpc>
                        <a:buFont typeface="Arial" panose="020B0604020202020204" pitchFamily="34" charset="0"/>
                        <a:buNone/>
                      </a:pP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本课程将带领学员探索人工智能在商业决策中的核心作用，解析品牌营销、数据可视化及智能决策的关键技术，帮助学员掌握利用数据讲故事的能力。</a:t>
                      </a: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fontAlgn="auto">
                        <a:lnSpc>
                          <a:spcPts val="2000"/>
                        </a:lnSpc>
                        <a:buFont typeface="Arial" panose="020B0604020202020204" pitchFamily="34" charset="0"/>
                        <a:buNone/>
                      </a:pPr>
                      <a:endParaRPr lang="en-US" altLang="zh-CN"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fontAlgn="auto">
                        <a:lnSpc>
                          <a:spcPts val="2000"/>
                        </a:lnSpc>
                        <a:buFont typeface="Arial" panose="020B0604020202020204" pitchFamily="34" charset="0"/>
                        <a:buNone/>
                      </a:pP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数据可视化与品牌分析，揭示市场趋势</a:t>
                      </a: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fontAlgn="auto">
                        <a:lnSpc>
                          <a:spcPts val="2000"/>
                        </a:lnSpc>
                        <a:buFont typeface="Arial" panose="020B0604020202020204" pitchFamily="34" charset="0"/>
                        <a:buNone/>
                      </a:pPr>
                      <a:r>
                        <a:rPr lang="zh-CN" altLang="en-US" sz="1600" dirty="0">
                          <a:latin typeface="微软雅黑" panose="020B0503020204020204" charset="-122"/>
                          <a:ea typeface="微软雅黑" panose="020B0503020204020204" charset="-122"/>
                          <a:cs typeface="微软雅黑" panose="020B0503020204020204" charset="-122"/>
                          <a:sym typeface="+mn-ea"/>
                        </a:rPr>
                        <a:t>通过分析市场案例，学员将学习如何运用数据可视化技术洞察品牌定位、用户行为及商业趋势，提升数据驱动的战略思维，掌握如何通过数据讲述有影响力的商业故事。</a:t>
                      </a:r>
                      <a:endParaRPr lang="zh-CN" altLang="en-US" sz="1600" dirty="0">
                        <a:latin typeface="微软雅黑" panose="020B0503020204020204" charset="-122"/>
                        <a:ea typeface="微软雅黑" panose="020B0503020204020204" charset="-122"/>
                        <a:cs typeface="微软雅黑" panose="020B0503020204020204" charset="-122"/>
                        <a:sym typeface="+mn-ea"/>
                      </a:endParaRPr>
                    </a:p>
                    <a:p>
                      <a:pPr indent="0" algn="l" fontAlgn="auto">
                        <a:lnSpc>
                          <a:spcPts val="2000"/>
                        </a:lnSpc>
                        <a:buFont typeface="Arial" panose="020B0604020202020204" pitchFamily="34" charset="0"/>
                        <a:buNone/>
                      </a:pP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p>
                      <a:pPr marL="171450" indent="-171450" algn="l" fontAlgn="auto">
                        <a:lnSpc>
                          <a:spcPts val="2000"/>
                        </a:lnSpc>
                        <a:buFont typeface="Arial" panose="020B0604020202020204" pitchFamily="34" charset="0"/>
                        <a:buChar char="•"/>
                      </a:pPr>
                      <a:r>
                        <a:rPr lang="zh-CN" altLang="en-US" sz="1600" dirty="0">
                          <a:latin typeface="微软雅黑" panose="020B0503020204020204" charset="-122"/>
                          <a:ea typeface="微软雅黑" panose="020B0503020204020204" charset="-122"/>
                          <a:cs typeface="微软雅黑" panose="020B0503020204020204" charset="-122"/>
                          <a:sym typeface="+mn-ea"/>
                        </a:rPr>
                        <a:t>实践应用，培养数据驱动的商业思维</a:t>
                      </a: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fontAlgn="auto">
                        <a:lnSpc>
                          <a:spcPts val="2000"/>
                        </a:lnSpc>
                        <a:buFont typeface="Arial" panose="020B0604020202020204" pitchFamily="34" charset="0"/>
                        <a:buNone/>
                      </a:pPr>
                      <a:r>
                        <a:rPr lang="zh-CN" altLang="en-US" sz="1600" dirty="0">
                          <a:latin typeface="微软雅黑" panose="020B0503020204020204" charset="-122"/>
                          <a:ea typeface="微软雅黑" panose="020B0503020204020204" charset="-122"/>
                          <a:cs typeface="微软雅黑" panose="020B0503020204020204" charset="-122"/>
                          <a:sym typeface="+mn-ea"/>
                        </a:rPr>
                        <a:t>课程将结合数据分析工具实操、品牌案例分析和市场调研方法，让学员在实际场景中应用数据可视化技巧，提升在商业分析与战略制定中的竞争力。</a:t>
                      </a: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fontAlgn="auto">
                        <a:lnSpc>
                          <a:spcPts val="1600"/>
                        </a:lnSpc>
                        <a:buFont typeface="Arial" panose="020B0604020202020204" pitchFamily="34" charset="0"/>
                        <a:buNone/>
                      </a:pP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txBody>
                  <a:tcPr marL="60960" marR="60960" marT="3048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p>
                      <a:pPr marL="0" algn="l" defTabSz="685800" rtl="0" fontAlgn="auto">
                        <a:lnSpc>
                          <a:spcPts val="2000"/>
                        </a:lnSpc>
                      </a:pPr>
                      <a:endParaRPr lang="zh-CN" altLang="en-US" sz="1600" b="1" dirty="0">
                        <a:latin typeface="微软雅黑" panose="020B0503020204020204" charset="-122"/>
                        <a:ea typeface="微软雅黑" panose="020B0503020204020204" charset="-122"/>
                        <a:cs typeface="微软雅黑" panose="020B0503020204020204" charset="-122"/>
                        <a:sym typeface="+mn-ea"/>
                      </a:endParaRPr>
                    </a:p>
                    <a:p>
                      <a:pPr marL="0" algn="ctr" defTabSz="685800" rtl="0" fontAlgn="auto">
                        <a:lnSpc>
                          <a:spcPts val="2000"/>
                        </a:lnSpc>
                      </a:pPr>
                      <a:r>
                        <a:rPr lang="zh-CN" altLang="en-US" sz="1600" b="1" dirty="0">
                          <a:latin typeface="微软雅黑" panose="020B0503020204020204" charset="-122"/>
                          <a:ea typeface="微软雅黑" panose="020B0503020204020204" charset="-122"/>
                          <a:cs typeface="微软雅黑" panose="020B0503020204020204" charset="-122"/>
                          <a:sym typeface="+mn-ea"/>
                        </a:rPr>
                        <a:t>创新科技与创业生态</a:t>
                      </a:r>
                      <a:endParaRPr lang="zh-CN" altLang="en-US" sz="1600" b="1" dirty="0">
                        <a:latin typeface="微软雅黑" panose="020B0503020204020204" charset="-122"/>
                        <a:ea typeface="微软雅黑" panose="020B0503020204020204" charset="-122"/>
                        <a:cs typeface="微软雅黑" panose="020B0503020204020204" charset="-122"/>
                        <a:sym typeface="+mn-ea"/>
                      </a:endParaRPr>
                    </a:p>
                    <a:p>
                      <a:pPr marL="0" algn="ctr" defTabSz="685800" rtl="0" fontAlgn="auto">
                        <a:lnSpc>
                          <a:spcPts val="2000"/>
                        </a:lnSpc>
                      </a:pPr>
                      <a:r>
                        <a:rPr lang="en-US" altLang="zh-CN" sz="1600" b="1" dirty="0">
                          <a:latin typeface="微软雅黑" panose="020B0503020204020204" charset="-122"/>
                          <a:ea typeface="微软雅黑" panose="020B0503020204020204" charset="-122"/>
                          <a:cs typeface="微软雅黑" panose="020B0503020204020204" charset="-122"/>
                          <a:sym typeface="+mn-ea"/>
                        </a:rPr>
                        <a:t>——AI</a:t>
                      </a:r>
                      <a:r>
                        <a:rPr lang="zh-CN" altLang="en-US" sz="1600" b="1" dirty="0">
                          <a:latin typeface="微软雅黑" panose="020B0503020204020204" charset="-122"/>
                          <a:ea typeface="微软雅黑" panose="020B0503020204020204" charset="-122"/>
                          <a:cs typeface="微软雅黑" panose="020B0503020204020204" charset="-122"/>
                          <a:sym typeface="+mn-ea"/>
                        </a:rPr>
                        <a:t>驱动的商业模式变革</a:t>
                      </a:r>
                      <a:endParaRPr lang="zh-CN" altLang="en-US" sz="1600" b="1" kern="1200" dirty="0">
                        <a:solidFill>
                          <a:schemeClr val="dk1"/>
                        </a:solidFill>
                        <a:latin typeface="微软雅黑" panose="020B0503020204020204" charset="-122"/>
                        <a:ea typeface="微软雅黑" panose="020B0503020204020204" charset="-122"/>
                        <a:cs typeface="微软雅黑" panose="020B0503020204020204" charset="-122"/>
                      </a:endParaRPr>
                    </a:p>
                    <a:p>
                      <a:pPr marL="0" algn="l" defTabSz="685800" rtl="0" fontAlgn="auto">
                        <a:lnSpc>
                          <a:spcPts val="2000"/>
                        </a:lnSpc>
                      </a:pPr>
                      <a:endParaRPr lang="en-US" altLang="zh-CN"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defTabSz="685800" rtl="0" fontAlgn="auto">
                        <a:lnSpc>
                          <a:spcPts val="2000"/>
                        </a:lnSpc>
                        <a:buFont typeface="Arial" panose="020B0604020202020204" pitchFamily="34" charset="0"/>
                        <a:buNone/>
                      </a:pP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解析国际科技创业趋势，探索</a:t>
                      </a:r>
                      <a:r>
                        <a:rPr lang="en-US" altLang="zh-CN" sz="1600" dirty="0">
                          <a:latin typeface="微软雅黑" panose="020B0503020204020204" charset="-122"/>
                          <a:ea typeface="微软雅黑" panose="020B0503020204020204" charset="-122"/>
                          <a:cs typeface="微软雅黑" panose="020B0503020204020204" charset="-122"/>
                          <a:sym typeface="+mn-ea"/>
                        </a:rPr>
                        <a:t>AI</a:t>
                      </a:r>
                      <a:r>
                        <a:rPr lang="zh-CN" altLang="en-US" sz="1600" dirty="0">
                          <a:latin typeface="微软雅黑" panose="020B0503020204020204" charset="-122"/>
                          <a:ea typeface="微软雅黑" panose="020B0503020204020204" charset="-122"/>
                          <a:cs typeface="微软雅黑" panose="020B0503020204020204" charset="-122"/>
                          <a:sym typeface="+mn-ea"/>
                        </a:rPr>
                        <a:t>在商业创新中的角色</a:t>
                      </a: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p>
                      <a:pPr marL="0" algn="l" defTabSz="685800" rtl="0" fontAlgn="auto">
                        <a:lnSpc>
                          <a:spcPts val="2000"/>
                        </a:lnSpc>
                      </a:pP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本课程将帮助学员理解人工智能如何推动科技创业，探索创新型企业如何利用前沿科技优化商业模式，掌握科技创业的核心逻辑。</a:t>
                      </a: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p>
                      <a:pPr marL="0" algn="l" defTabSz="685800" rtl="0" fontAlgn="auto">
                        <a:lnSpc>
                          <a:spcPts val="2000"/>
                        </a:lnSpc>
                      </a:pPr>
                      <a:endParaRPr lang="en-US" altLang="zh-CN"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defTabSz="685800" rtl="0" fontAlgn="auto">
                        <a:lnSpc>
                          <a:spcPts val="2000"/>
                        </a:lnSpc>
                        <a:buFont typeface="Arial" panose="020B0604020202020204" pitchFamily="34" charset="0"/>
                        <a:buNone/>
                      </a:pP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全球化视角下的科技创业，发现新兴机遇</a:t>
                      </a: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p>
                      <a:pPr marL="0" algn="l" defTabSz="685800" rtl="0" fontAlgn="auto">
                        <a:lnSpc>
                          <a:spcPts val="2000"/>
                        </a:lnSpc>
                      </a:pP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结合国际创新创业案例，学员将学习如何评估</a:t>
                      </a:r>
                      <a:r>
                        <a:rPr lang="en-US" altLang="zh-CN" sz="1600" dirty="0">
                          <a:latin typeface="微软雅黑" panose="020B0503020204020204" charset="-122"/>
                          <a:ea typeface="微软雅黑" panose="020B0503020204020204" charset="-122"/>
                          <a:cs typeface="微软雅黑" panose="020B0503020204020204" charset="-122"/>
                          <a:sym typeface="+mn-ea"/>
                        </a:rPr>
                        <a:t>AI</a:t>
                      </a:r>
                      <a:r>
                        <a:rPr lang="zh-CN" altLang="en-US" sz="1600" dirty="0">
                          <a:latin typeface="微软雅黑" panose="020B0503020204020204" charset="-122"/>
                          <a:ea typeface="微软雅黑" panose="020B0503020204020204" charset="-122"/>
                          <a:cs typeface="微软雅黑" panose="020B0503020204020204" charset="-122"/>
                          <a:sym typeface="+mn-ea"/>
                        </a:rPr>
                        <a:t>技术的商业潜力，理解创业生态系统的运作模式，并探索如何在全球市场中构建具有竞争力的商业模式。</a:t>
                      </a: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p>
                      <a:pPr marL="0" algn="l" defTabSz="685800" rtl="0" fontAlgn="auto">
                        <a:lnSpc>
                          <a:spcPts val="2000"/>
                        </a:lnSpc>
                      </a:pPr>
                      <a:endParaRPr lang="en-US" altLang="zh-CN"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defTabSz="685800" rtl="0" fontAlgn="auto">
                        <a:lnSpc>
                          <a:spcPts val="2000"/>
                        </a:lnSpc>
                        <a:buFont typeface="Arial" panose="020B0604020202020204" pitchFamily="34" charset="0"/>
                        <a:buNone/>
                      </a:pP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实践探索，激发创业思维与产品构建能力</a:t>
                      </a: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p>
                      <a:pPr marL="0" algn="l" defTabSz="685800" rtl="0" fontAlgn="auto">
                        <a:lnSpc>
                          <a:spcPts val="2000"/>
                        </a:lnSpc>
                      </a:pP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课程将通过创业案例研讨、头脑风暴与商业计划模拟，让学员体验从技术创新到商业落地的全过程，为未来投身科技创业或参与创新型企业做好准备。</a:t>
                      </a: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p>
                      <a:pPr indent="0" algn="l" rtl="0" fontAlgn="auto">
                        <a:lnSpc>
                          <a:spcPts val="1600"/>
                        </a:lnSpc>
                        <a:buNone/>
                      </a:pP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txBody>
                  <a:tcPr marL="60960" marR="60960" marT="3048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bl>
          </a:graphicData>
        </a:graphic>
      </p:graphicFrame>
      <p:sp>
        <p:nvSpPr>
          <p:cNvPr id="15" name="TextBox 12"/>
          <p:cNvSpPr txBox="1"/>
          <p:nvPr>
            <p:custDataLst>
              <p:tags r:id="rId3"/>
            </p:custDataLst>
          </p:nvPr>
        </p:nvSpPr>
        <p:spPr>
          <a:xfrm>
            <a:off x="11261090" y="9698355"/>
            <a:ext cx="1191260" cy="286385"/>
          </a:xfrm>
          <a:prstGeom prst="rect">
            <a:avLst/>
          </a:prstGeom>
        </p:spPr>
        <p:txBody>
          <a:bodyPr lIns="0" tIns="0" rIns="0" bIns="0" rtlCol="0" anchor="t">
            <a:noAutofit/>
          </a:bodyPr>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项目行程</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9144000" y="804672"/>
            <a:ext cx="9144000" cy="8263128"/>
            <a:chOff x="0" y="0"/>
            <a:chExt cx="13353610" cy="12067212"/>
          </a:xfrm>
        </p:grpSpPr>
        <p:sp>
          <p:nvSpPr>
            <p:cNvPr id="3" name="Freeform 3"/>
            <p:cNvSpPr/>
            <p:nvPr/>
          </p:nvSpPr>
          <p:spPr>
            <a:xfrm>
              <a:off x="0" y="0"/>
              <a:ext cx="13353610" cy="12067275"/>
            </a:xfrm>
            <a:custGeom>
              <a:avLst/>
              <a:gdLst/>
              <a:ahLst/>
              <a:cxnLst/>
              <a:rect l="l" t="t" r="r" b="b"/>
              <a:pathLst>
                <a:path w="13353610" h="12067275">
                  <a:moveTo>
                    <a:pt x="0" y="0"/>
                  </a:moveTo>
                  <a:lnTo>
                    <a:pt x="13353610" y="0"/>
                  </a:lnTo>
                  <a:lnTo>
                    <a:pt x="13353610" y="12067275"/>
                  </a:lnTo>
                  <a:lnTo>
                    <a:pt x="0" y="12067275"/>
                  </a:lnTo>
                </a:path>
              </a:pathLst>
            </a:custGeom>
            <a:blipFill>
              <a:blip r:embed="rId1"/>
              <a:stretch>
                <a:fillRect r="-35635"/>
              </a:stretch>
            </a:blipFill>
          </p:spPr>
        </p:sp>
      </p:grpSp>
      <p:grpSp>
        <p:nvGrpSpPr>
          <p:cNvPr id="4" name="Group 4"/>
          <p:cNvGrpSpPr/>
          <p:nvPr/>
        </p:nvGrpSpPr>
        <p:grpSpPr>
          <a:xfrm rot="0">
            <a:off x="1383945" y="2698494"/>
            <a:ext cx="11178893" cy="4795641"/>
            <a:chOff x="0" y="0"/>
            <a:chExt cx="2944235" cy="1263050"/>
          </a:xfrm>
        </p:grpSpPr>
        <p:sp>
          <p:nvSpPr>
            <p:cNvPr id="5" name="Freeform 5"/>
            <p:cNvSpPr/>
            <p:nvPr/>
          </p:nvSpPr>
          <p:spPr>
            <a:xfrm>
              <a:off x="0" y="0"/>
              <a:ext cx="2944235" cy="1263050"/>
            </a:xfrm>
            <a:custGeom>
              <a:avLst/>
              <a:gdLst/>
              <a:ahLst/>
              <a:cxnLst/>
              <a:rect l="l" t="t" r="r" b="b"/>
              <a:pathLst>
                <a:path w="2944235" h="1263050">
                  <a:moveTo>
                    <a:pt x="0" y="0"/>
                  </a:moveTo>
                  <a:lnTo>
                    <a:pt x="2944235" y="0"/>
                  </a:lnTo>
                  <a:lnTo>
                    <a:pt x="2944235" y="1263050"/>
                  </a:lnTo>
                  <a:lnTo>
                    <a:pt x="0" y="1263050"/>
                  </a:lnTo>
                  <a:close/>
                </a:path>
              </a:pathLst>
            </a:custGeom>
            <a:solidFill>
              <a:srgbClr val="D66049">
                <a:alpha val="86667"/>
              </a:srgbClr>
            </a:solidFill>
          </p:spPr>
        </p:sp>
        <p:sp>
          <p:nvSpPr>
            <p:cNvPr id="6" name="TextBox 6"/>
            <p:cNvSpPr txBox="1"/>
            <p:nvPr/>
          </p:nvSpPr>
          <p:spPr>
            <a:xfrm>
              <a:off x="0" y="0"/>
              <a:ext cx="2944235" cy="1263050"/>
            </a:xfrm>
            <a:prstGeom prst="rect">
              <a:avLst/>
            </a:prstGeom>
          </p:spPr>
          <p:txBody>
            <a:bodyPr lIns="50800" tIns="50800" rIns="50800" bIns="50800" rtlCol="0" anchor="ctr"/>
            <a:lstStyle/>
            <a:p>
              <a:pPr algn="ctr">
                <a:lnSpc>
                  <a:spcPts val="3000"/>
                </a:lnSpc>
              </a:pPr>
            </a:p>
          </p:txBody>
        </p:sp>
      </p:grpSp>
      <p:grpSp>
        <p:nvGrpSpPr>
          <p:cNvPr id="7" name="Group 7"/>
          <p:cNvGrpSpPr/>
          <p:nvPr/>
        </p:nvGrpSpPr>
        <p:grpSpPr>
          <a:xfrm rot="0">
            <a:off x="12103825" y="6074210"/>
            <a:ext cx="1125984" cy="618342"/>
            <a:chOff x="0" y="0"/>
            <a:chExt cx="1501311" cy="824456"/>
          </a:xfrm>
        </p:grpSpPr>
        <p:grpSp>
          <p:nvGrpSpPr>
            <p:cNvPr id="8" name="Group 8"/>
            <p:cNvGrpSpPr/>
            <p:nvPr/>
          </p:nvGrpSpPr>
          <p:grpSpPr>
            <a:xfrm rot="0">
              <a:off x="203140" y="0"/>
              <a:ext cx="79328" cy="7932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 name="Group 11"/>
            <p:cNvGrpSpPr/>
            <p:nvPr/>
          </p:nvGrpSpPr>
          <p:grpSpPr>
            <a:xfrm rot="0">
              <a:off x="0" y="0"/>
              <a:ext cx="79328" cy="7932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3" name="TextBox 1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4" name="Group 14"/>
            <p:cNvGrpSpPr/>
            <p:nvPr/>
          </p:nvGrpSpPr>
          <p:grpSpPr>
            <a:xfrm rot="0">
              <a:off x="609421" y="0"/>
              <a:ext cx="79328" cy="7932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7" name="Group 17"/>
            <p:cNvGrpSpPr/>
            <p:nvPr/>
          </p:nvGrpSpPr>
          <p:grpSpPr>
            <a:xfrm rot="0">
              <a:off x="406281" y="0"/>
              <a:ext cx="79328" cy="7932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9" name="TextBox 1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0" name="Group 20"/>
            <p:cNvGrpSpPr/>
            <p:nvPr/>
          </p:nvGrpSpPr>
          <p:grpSpPr>
            <a:xfrm rot="0">
              <a:off x="1015702" y="0"/>
              <a:ext cx="79328" cy="7932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3" name="Group 23"/>
            <p:cNvGrpSpPr/>
            <p:nvPr/>
          </p:nvGrpSpPr>
          <p:grpSpPr>
            <a:xfrm rot="0">
              <a:off x="812562" y="0"/>
              <a:ext cx="79328" cy="7932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5" name="TextBox 2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6" name="Group 26"/>
            <p:cNvGrpSpPr/>
            <p:nvPr/>
          </p:nvGrpSpPr>
          <p:grpSpPr>
            <a:xfrm rot="0">
              <a:off x="1421983" y="0"/>
              <a:ext cx="79328" cy="7932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8" name="TextBox 2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9" name="Group 29"/>
            <p:cNvGrpSpPr/>
            <p:nvPr/>
          </p:nvGrpSpPr>
          <p:grpSpPr>
            <a:xfrm rot="0">
              <a:off x="1218843" y="0"/>
              <a:ext cx="79328" cy="7932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1" name="TextBox 3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32" name="Group 32"/>
            <p:cNvGrpSpPr/>
            <p:nvPr/>
          </p:nvGrpSpPr>
          <p:grpSpPr>
            <a:xfrm rot="0">
              <a:off x="203140" y="186282"/>
              <a:ext cx="79328" cy="7932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4" name="TextBox 3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35" name="Group 35"/>
            <p:cNvGrpSpPr/>
            <p:nvPr/>
          </p:nvGrpSpPr>
          <p:grpSpPr>
            <a:xfrm rot="0">
              <a:off x="0" y="186282"/>
              <a:ext cx="79328" cy="79328"/>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7" name="TextBox 3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38" name="Group 38"/>
            <p:cNvGrpSpPr/>
            <p:nvPr/>
          </p:nvGrpSpPr>
          <p:grpSpPr>
            <a:xfrm rot="0">
              <a:off x="609421" y="186282"/>
              <a:ext cx="79328" cy="79328"/>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0" name="TextBox 4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41" name="Group 41"/>
            <p:cNvGrpSpPr/>
            <p:nvPr/>
          </p:nvGrpSpPr>
          <p:grpSpPr>
            <a:xfrm rot="0">
              <a:off x="406281" y="186282"/>
              <a:ext cx="79328" cy="7932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3" name="TextBox 4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44" name="Group 44"/>
            <p:cNvGrpSpPr/>
            <p:nvPr/>
          </p:nvGrpSpPr>
          <p:grpSpPr>
            <a:xfrm rot="0">
              <a:off x="1015702" y="186282"/>
              <a:ext cx="79328" cy="79328"/>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6" name="TextBox 4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47" name="Group 47"/>
            <p:cNvGrpSpPr/>
            <p:nvPr/>
          </p:nvGrpSpPr>
          <p:grpSpPr>
            <a:xfrm rot="0">
              <a:off x="812562" y="186282"/>
              <a:ext cx="79328" cy="79328"/>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9" name="TextBox 4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0" name="Group 50"/>
            <p:cNvGrpSpPr/>
            <p:nvPr/>
          </p:nvGrpSpPr>
          <p:grpSpPr>
            <a:xfrm rot="0">
              <a:off x="1421983" y="186282"/>
              <a:ext cx="79328" cy="79328"/>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2" name="TextBox 5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3" name="Group 53"/>
            <p:cNvGrpSpPr/>
            <p:nvPr/>
          </p:nvGrpSpPr>
          <p:grpSpPr>
            <a:xfrm rot="0">
              <a:off x="1218843" y="186282"/>
              <a:ext cx="79328" cy="79328"/>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5" name="TextBox 5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6" name="Group 56"/>
            <p:cNvGrpSpPr/>
            <p:nvPr/>
          </p:nvGrpSpPr>
          <p:grpSpPr>
            <a:xfrm rot="0">
              <a:off x="203140" y="372564"/>
              <a:ext cx="79328" cy="79328"/>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8" name="TextBox 5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9" name="Group 59"/>
            <p:cNvGrpSpPr/>
            <p:nvPr/>
          </p:nvGrpSpPr>
          <p:grpSpPr>
            <a:xfrm rot="0">
              <a:off x="0" y="372564"/>
              <a:ext cx="79328" cy="79328"/>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1" name="TextBox 6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62" name="Group 62"/>
            <p:cNvGrpSpPr/>
            <p:nvPr/>
          </p:nvGrpSpPr>
          <p:grpSpPr>
            <a:xfrm rot="0">
              <a:off x="609421" y="372564"/>
              <a:ext cx="79328" cy="79328"/>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4" name="TextBox 6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65" name="Group 65"/>
            <p:cNvGrpSpPr/>
            <p:nvPr/>
          </p:nvGrpSpPr>
          <p:grpSpPr>
            <a:xfrm rot="0">
              <a:off x="406281" y="372564"/>
              <a:ext cx="79328" cy="79328"/>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7" name="TextBox 6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68" name="Group 68"/>
            <p:cNvGrpSpPr/>
            <p:nvPr/>
          </p:nvGrpSpPr>
          <p:grpSpPr>
            <a:xfrm rot="0">
              <a:off x="1015702" y="372564"/>
              <a:ext cx="79328" cy="79328"/>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0" name="TextBox 7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71" name="Group 71"/>
            <p:cNvGrpSpPr/>
            <p:nvPr/>
          </p:nvGrpSpPr>
          <p:grpSpPr>
            <a:xfrm rot="0">
              <a:off x="812562" y="372564"/>
              <a:ext cx="79328" cy="79328"/>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3" name="TextBox 7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74" name="Group 74"/>
            <p:cNvGrpSpPr/>
            <p:nvPr/>
          </p:nvGrpSpPr>
          <p:grpSpPr>
            <a:xfrm rot="0">
              <a:off x="1421983" y="372564"/>
              <a:ext cx="79328" cy="79328"/>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6" name="TextBox 7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77" name="Group 77"/>
            <p:cNvGrpSpPr/>
            <p:nvPr/>
          </p:nvGrpSpPr>
          <p:grpSpPr>
            <a:xfrm rot="0">
              <a:off x="1218843" y="372564"/>
              <a:ext cx="79328" cy="79328"/>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9" name="TextBox 7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0" name="Group 80"/>
            <p:cNvGrpSpPr/>
            <p:nvPr/>
          </p:nvGrpSpPr>
          <p:grpSpPr>
            <a:xfrm rot="0">
              <a:off x="203140" y="558846"/>
              <a:ext cx="79328" cy="79328"/>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2" name="TextBox 8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3" name="Group 83"/>
            <p:cNvGrpSpPr/>
            <p:nvPr/>
          </p:nvGrpSpPr>
          <p:grpSpPr>
            <a:xfrm rot="0">
              <a:off x="0" y="558846"/>
              <a:ext cx="79328" cy="79328"/>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5" name="TextBox 8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6" name="Group 86"/>
            <p:cNvGrpSpPr/>
            <p:nvPr/>
          </p:nvGrpSpPr>
          <p:grpSpPr>
            <a:xfrm rot="0">
              <a:off x="609421" y="558846"/>
              <a:ext cx="79328" cy="79328"/>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8" name="TextBox 8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9" name="Group 89"/>
            <p:cNvGrpSpPr/>
            <p:nvPr/>
          </p:nvGrpSpPr>
          <p:grpSpPr>
            <a:xfrm rot="0">
              <a:off x="406281" y="558846"/>
              <a:ext cx="79328" cy="79328"/>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1" name="TextBox 9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92" name="Group 92"/>
            <p:cNvGrpSpPr/>
            <p:nvPr/>
          </p:nvGrpSpPr>
          <p:grpSpPr>
            <a:xfrm rot="0">
              <a:off x="1015702" y="558846"/>
              <a:ext cx="79328" cy="79328"/>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4" name="TextBox 9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95" name="Group 95"/>
            <p:cNvGrpSpPr/>
            <p:nvPr/>
          </p:nvGrpSpPr>
          <p:grpSpPr>
            <a:xfrm rot="0">
              <a:off x="812562" y="558846"/>
              <a:ext cx="79328" cy="79328"/>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7" name="TextBox 9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98" name="Group 98"/>
            <p:cNvGrpSpPr/>
            <p:nvPr/>
          </p:nvGrpSpPr>
          <p:grpSpPr>
            <a:xfrm rot="0">
              <a:off x="1421983" y="558846"/>
              <a:ext cx="79328" cy="79328"/>
              <a:chOff x="0" y="0"/>
              <a:chExt cx="812800" cy="812800"/>
            </a:xfrm>
          </p:grpSpPr>
          <p:sp>
            <p:nvSpPr>
              <p:cNvPr id="99" name="Freeform 9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0" name="TextBox 10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01" name="Group 101"/>
            <p:cNvGrpSpPr/>
            <p:nvPr/>
          </p:nvGrpSpPr>
          <p:grpSpPr>
            <a:xfrm rot="0">
              <a:off x="1218843" y="558846"/>
              <a:ext cx="79328" cy="79328"/>
              <a:chOff x="0" y="0"/>
              <a:chExt cx="812800" cy="812800"/>
            </a:xfrm>
          </p:grpSpPr>
          <p:sp>
            <p:nvSpPr>
              <p:cNvPr id="102" name="Freeform 10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3" name="TextBox 10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04" name="Group 104"/>
            <p:cNvGrpSpPr/>
            <p:nvPr/>
          </p:nvGrpSpPr>
          <p:grpSpPr>
            <a:xfrm rot="0">
              <a:off x="203140" y="745128"/>
              <a:ext cx="79328" cy="79328"/>
              <a:chOff x="0" y="0"/>
              <a:chExt cx="812800" cy="812800"/>
            </a:xfrm>
          </p:grpSpPr>
          <p:sp>
            <p:nvSpPr>
              <p:cNvPr id="105" name="Freeform 10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6" name="TextBox 10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07" name="Group 107"/>
            <p:cNvGrpSpPr/>
            <p:nvPr/>
          </p:nvGrpSpPr>
          <p:grpSpPr>
            <a:xfrm rot="0">
              <a:off x="0" y="745128"/>
              <a:ext cx="79328" cy="79328"/>
              <a:chOff x="0" y="0"/>
              <a:chExt cx="812800" cy="812800"/>
            </a:xfrm>
          </p:grpSpPr>
          <p:sp>
            <p:nvSpPr>
              <p:cNvPr id="108" name="Freeform 10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9" name="TextBox 10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0" name="Group 110"/>
            <p:cNvGrpSpPr/>
            <p:nvPr/>
          </p:nvGrpSpPr>
          <p:grpSpPr>
            <a:xfrm rot="0">
              <a:off x="609421" y="745128"/>
              <a:ext cx="79328" cy="79328"/>
              <a:chOff x="0" y="0"/>
              <a:chExt cx="812800" cy="812800"/>
            </a:xfrm>
          </p:grpSpPr>
          <p:sp>
            <p:nvSpPr>
              <p:cNvPr id="111" name="Freeform 1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2" name="TextBox 11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3" name="Group 113"/>
            <p:cNvGrpSpPr/>
            <p:nvPr/>
          </p:nvGrpSpPr>
          <p:grpSpPr>
            <a:xfrm rot="0">
              <a:off x="406281" y="745128"/>
              <a:ext cx="79328" cy="79328"/>
              <a:chOff x="0" y="0"/>
              <a:chExt cx="812800" cy="812800"/>
            </a:xfrm>
          </p:grpSpPr>
          <p:sp>
            <p:nvSpPr>
              <p:cNvPr id="114" name="Freeform 1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5" name="TextBox 11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6" name="Group 116"/>
            <p:cNvGrpSpPr/>
            <p:nvPr/>
          </p:nvGrpSpPr>
          <p:grpSpPr>
            <a:xfrm rot="0">
              <a:off x="1015702" y="745128"/>
              <a:ext cx="79328" cy="79328"/>
              <a:chOff x="0" y="0"/>
              <a:chExt cx="812800" cy="812800"/>
            </a:xfrm>
          </p:grpSpPr>
          <p:sp>
            <p:nvSpPr>
              <p:cNvPr id="117" name="Freeform 1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8" name="TextBox 11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9" name="Group 119"/>
            <p:cNvGrpSpPr/>
            <p:nvPr/>
          </p:nvGrpSpPr>
          <p:grpSpPr>
            <a:xfrm rot="0">
              <a:off x="812562" y="745128"/>
              <a:ext cx="79328" cy="79328"/>
              <a:chOff x="0" y="0"/>
              <a:chExt cx="812800" cy="812800"/>
            </a:xfrm>
          </p:grpSpPr>
          <p:sp>
            <p:nvSpPr>
              <p:cNvPr id="120" name="Freeform 1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1" name="TextBox 12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22" name="Group 122"/>
            <p:cNvGrpSpPr/>
            <p:nvPr/>
          </p:nvGrpSpPr>
          <p:grpSpPr>
            <a:xfrm rot="0">
              <a:off x="1421983" y="745128"/>
              <a:ext cx="79328" cy="79328"/>
              <a:chOff x="0" y="0"/>
              <a:chExt cx="812800" cy="812800"/>
            </a:xfrm>
          </p:grpSpPr>
          <p:sp>
            <p:nvSpPr>
              <p:cNvPr id="123" name="Freeform 1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4" name="TextBox 12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25" name="Group 125"/>
            <p:cNvGrpSpPr/>
            <p:nvPr/>
          </p:nvGrpSpPr>
          <p:grpSpPr>
            <a:xfrm rot="0">
              <a:off x="1218843" y="745128"/>
              <a:ext cx="79328" cy="79328"/>
              <a:chOff x="0" y="0"/>
              <a:chExt cx="812800" cy="812800"/>
            </a:xfrm>
          </p:grpSpPr>
          <p:sp>
            <p:nvSpPr>
              <p:cNvPr id="126" name="Freeform 1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7" name="TextBox 12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grpSp>
        <p:nvGrpSpPr>
          <p:cNvPr id="128" name="Group 128"/>
          <p:cNvGrpSpPr/>
          <p:nvPr/>
        </p:nvGrpSpPr>
        <p:grpSpPr>
          <a:xfrm rot="0">
            <a:off x="0" y="0"/>
            <a:ext cx="291137" cy="10287000"/>
            <a:chOff x="0" y="0"/>
            <a:chExt cx="76678" cy="2709333"/>
          </a:xfrm>
        </p:grpSpPr>
        <p:sp>
          <p:nvSpPr>
            <p:cNvPr id="129" name="Freeform 129"/>
            <p:cNvSpPr/>
            <p:nvPr/>
          </p:nvSpPr>
          <p:spPr>
            <a:xfrm>
              <a:off x="0" y="0"/>
              <a:ext cx="76678" cy="2709333"/>
            </a:xfrm>
            <a:custGeom>
              <a:avLst/>
              <a:gdLst/>
              <a:ahLst/>
              <a:cxnLst/>
              <a:rect l="l" t="t" r="r" b="b"/>
              <a:pathLst>
                <a:path w="76678" h="2709333">
                  <a:moveTo>
                    <a:pt x="0" y="0"/>
                  </a:moveTo>
                  <a:lnTo>
                    <a:pt x="76678" y="0"/>
                  </a:lnTo>
                  <a:lnTo>
                    <a:pt x="76678" y="2709333"/>
                  </a:lnTo>
                  <a:lnTo>
                    <a:pt x="0" y="2709333"/>
                  </a:lnTo>
                  <a:close/>
                </a:path>
              </a:pathLst>
            </a:custGeom>
            <a:solidFill>
              <a:srgbClr val="D66049"/>
            </a:solidFill>
          </p:spPr>
        </p:sp>
        <p:sp>
          <p:nvSpPr>
            <p:cNvPr id="130" name="TextBox 130"/>
            <p:cNvSpPr txBox="1"/>
            <p:nvPr/>
          </p:nvSpPr>
          <p:spPr>
            <a:xfrm>
              <a:off x="0" y="0"/>
              <a:ext cx="76678" cy="2709333"/>
            </a:xfrm>
            <a:prstGeom prst="rect">
              <a:avLst/>
            </a:prstGeom>
          </p:spPr>
          <p:txBody>
            <a:bodyPr lIns="50800" tIns="50800" rIns="50800" bIns="50800" rtlCol="0" anchor="ctr"/>
            <a:lstStyle/>
            <a:p>
              <a:pPr algn="ctr">
                <a:lnSpc>
                  <a:spcPts val="3000"/>
                </a:lnSpc>
              </a:pPr>
            </a:p>
          </p:txBody>
        </p:sp>
      </p:grpSp>
      <p:sp>
        <p:nvSpPr>
          <p:cNvPr id="131" name="TextBox 131"/>
          <p:cNvSpPr txBox="1"/>
          <p:nvPr/>
        </p:nvSpPr>
        <p:spPr>
          <a:xfrm>
            <a:off x="2442347" y="3885637"/>
            <a:ext cx="6779426" cy="1489075"/>
          </a:xfrm>
          <a:prstGeom prst="rect">
            <a:avLst/>
          </a:prstGeom>
        </p:spPr>
        <p:txBody>
          <a:bodyPr lIns="0" tIns="0" rIns="0" bIns="0" rtlCol="0" anchor="t">
            <a:spAutoFit/>
          </a:bodyPr>
          <a:lstStyle/>
          <a:p>
            <a:pPr algn="l">
              <a:lnSpc>
                <a:spcPts val="11615"/>
              </a:lnSpc>
            </a:pPr>
            <a:r>
              <a:rPr lang="en-US" sz="8800" b="1">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04 项目申请</a:t>
            </a:r>
            <a:endParaRPr lang="en-US" sz="8800" b="1">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sp>
        <p:nvSpPr>
          <p:cNvPr id="133" name="TextBox 132"/>
          <p:cNvSpPr txBox="1"/>
          <p:nvPr>
            <p:custDataLst>
              <p:tags r:id="rId2"/>
            </p:custDataLst>
          </p:nvPr>
        </p:nvSpPr>
        <p:spPr>
          <a:xfrm>
            <a:off x="2442347" y="5494037"/>
            <a:ext cx="8297520" cy="474345"/>
          </a:xfrm>
          <a:prstGeom prst="rect">
            <a:avLst/>
          </a:prstGeom>
        </p:spPr>
        <p:txBody>
          <a:bodyPr lIns="0" tIns="0" rIns="0" bIns="0" rtlCol="0" anchor="t">
            <a:spAutoFit/>
          </a:bodyPr>
          <a:lstStyle/>
          <a:p>
            <a:pPr algn="just">
              <a:lnSpc>
                <a:spcPts val="3700"/>
              </a:lnSpc>
            </a:pPr>
            <a:r>
              <a:rPr lang="en-US" sz="2200" b="1" spc="880">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Medium" panose="020B0600000000000000" charset="-122"/>
              </a:rPr>
              <a:t>2026</a:t>
            </a:r>
            <a:r>
              <a:rPr lang="zh-CN" altLang="en-US" sz="2200" b="1" spc="880">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Medium" panose="020B0600000000000000" charset="-122"/>
              </a:rPr>
              <a:t>新加坡</a:t>
            </a:r>
            <a:r>
              <a:rPr lang="en-US" sz="2200" b="1" spc="880">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Medium" panose="020B0600000000000000" charset="-122"/>
              </a:rPr>
              <a:t>南洋理工大学访学实训项目</a:t>
            </a:r>
            <a:endParaRPr lang="en-US" sz="2200" b="1" spc="880">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Medium" panose="020B0600000000000000"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1"/>
            <a:stretch>
              <a:fillRect/>
            </a:stretch>
          </a:blipFill>
        </p:spPr>
      </p:sp>
      <p:grpSp>
        <p:nvGrpSpPr>
          <p:cNvPr id="3" name="Group 3"/>
          <p:cNvGrpSpPr/>
          <p:nvPr/>
        </p:nvGrpSpPr>
        <p:grpSpPr>
          <a:xfrm rot="0">
            <a:off x="1173483" y="2081236"/>
            <a:ext cx="7931892" cy="3917501"/>
            <a:chOff x="0" y="0"/>
            <a:chExt cx="45162787" cy="22305557"/>
          </a:xfrm>
        </p:grpSpPr>
        <p:sp>
          <p:nvSpPr>
            <p:cNvPr id="4" name="Freeform 4"/>
            <p:cNvSpPr/>
            <p:nvPr/>
          </p:nvSpPr>
          <p:spPr>
            <a:xfrm>
              <a:off x="0" y="0"/>
              <a:ext cx="45162800" cy="22305550"/>
            </a:xfrm>
            <a:custGeom>
              <a:avLst/>
              <a:gdLst/>
              <a:ahLst/>
              <a:cxnLst/>
              <a:rect l="l" t="t" r="r" b="b"/>
              <a:pathLst>
                <a:path w="45162800" h="22305550">
                  <a:moveTo>
                    <a:pt x="0" y="0"/>
                  </a:moveTo>
                  <a:lnTo>
                    <a:pt x="45162800" y="0"/>
                  </a:lnTo>
                  <a:lnTo>
                    <a:pt x="45162800" y="22305550"/>
                  </a:lnTo>
                  <a:lnTo>
                    <a:pt x="0" y="22305550"/>
                  </a:lnTo>
                </a:path>
              </a:pathLst>
            </a:custGeom>
            <a:blipFill>
              <a:blip r:embed="rId2"/>
              <a:stretch>
                <a:fillRect t="-10900" b="-28046"/>
              </a:stretch>
            </a:blipFill>
          </p:spPr>
        </p:sp>
      </p:grpSp>
      <p:grpSp>
        <p:nvGrpSpPr>
          <p:cNvPr id="5" name="Group 5"/>
          <p:cNvGrpSpPr/>
          <p:nvPr/>
        </p:nvGrpSpPr>
        <p:grpSpPr>
          <a:xfrm rot="0">
            <a:off x="9620140" y="2081236"/>
            <a:ext cx="7494378" cy="3917501"/>
            <a:chOff x="0" y="0"/>
            <a:chExt cx="1973828" cy="1031770"/>
          </a:xfrm>
        </p:grpSpPr>
        <p:sp>
          <p:nvSpPr>
            <p:cNvPr id="6" name="Freeform 6"/>
            <p:cNvSpPr/>
            <p:nvPr/>
          </p:nvSpPr>
          <p:spPr>
            <a:xfrm>
              <a:off x="0" y="0"/>
              <a:ext cx="1973828" cy="1031770"/>
            </a:xfrm>
            <a:custGeom>
              <a:avLst/>
              <a:gdLst/>
              <a:ahLst/>
              <a:cxnLst/>
              <a:rect l="l" t="t" r="r" b="b"/>
              <a:pathLst>
                <a:path w="1973828" h="1031770">
                  <a:moveTo>
                    <a:pt x="0" y="0"/>
                  </a:moveTo>
                  <a:lnTo>
                    <a:pt x="1973828" y="0"/>
                  </a:lnTo>
                  <a:lnTo>
                    <a:pt x="1973828" y="1031770"/>
                  </a:lnTo>
                  <a:lnTo>
                    <a:pt x="0" y="1031770"/>
                  </a:lnTo>
                  <a:close/>
                </a:path>
              </a:pathLst>
            </a:custGeom>
            <a:solidFill>
              <a:srgbClr val="D66049">
                <a:alpha val="13725"/>
              </a:srgbClr>
            </a:solidFill>
          </p:spPr>
        </p:sp>
        <p:sp>
          <p:nvSpPr>
            <p:cNvPr id="7" name="TextBox 7"/>
            <p:cNvSpPr txBox="1"/>
            <p:nvPr/>
          </p:nvSpPr>
          <p:spPr>
            <a:xfrm>
              <a:off x="0" y="-19050"/>
              <a:ext cx="1973828" cy="1050820"/>
            </a:xfrm>
            <a:prstGeom prst="rect">
              <a:avLst/>
            </a:prstGeom>
          </p:spPr>
          <p:txBody>
            <a:bodyPr lIns="50800" tIns="50800" rIns="50800" bIns="50800" rtlCol="0" anchor="ctr"/>
            <a:lstStyle/>
            <a:p>
              <a:pPr algn="ctr">
                <a:lnSpc>
                  <a:spcPts val="2160"/>
                </a:lnSpc>
              </a:pPr>
              <a:endParaRPr>
                <a:latin typeface="微软雅黑" panose="020B0503020204020204" charset="-122"/>
                <a:ea typeface="微软雅黑" panose="020B0503020204020204" charset="-122"/>
              </a:endParaRPr>
            </a:p>
          </p:txBody>
        </p:sp>
      </p:grpSp>
      <p:sp>
        <p:nvSpPr>
          <p:cNvPr id="8" name="TextBox 8"/>
          <p:cNvSpPr txBox="1"/>
          <p:nvPr/>
        </p:nvSpPr>
        <p:spPr>
          <a:xfrm>
            <a:off x="987992" y="645344"/>
            <a:ext cx="6754861" cy="747662"/>
          </a:xfrm>
          <a:prstGeom prst="rect">
            <a:avLst/>
          </a:prstGeom>
        </p:spPr>
        <p:txBody>
          <a:bodyPr lIns="0" tIns="0" rIns="0" bIns="0" rtlCol="0" anchor="t">
            <a:spAutoFit/>
          </a:bodyPr>
          <a:lstStyle/>
          <a:p>
            <a:pPr marL="0" lvl="0" indent="0" algn="l">
              <a:lnSpc>
                <a:spcPts val="5920"/>
              </a:lnSpc>
              <a:spcBef>
                <a:spcPct val="0"/>
              </a:spcBef>
            </a:pPr>
            <a:r>
              <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项目申请</a:t>
            </a:r>
            <a:endPar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9" name="TextBox 9"/>
          <p:cNvSpPr txBox="1"/>
          <p:nvPr/>
        </p:nvSpPr>
        <p:spPr>
          <a:xfrm>
            <a:off x="1173483" y="6697194"/>
            <a:ext cx="7931892" cy="1830070"/>
          </a:xfrm>
          <a:prstGeom prst="rect">
            <a:avLst/>
          </a:prstGeom>
        </p:spPr>
        <p:txBody>
          <a:bodyPr lIns="0" tIns="0" rIns="0" bIns="0" rtlCol="0" anchor="t">
            <a:spAutoFit/>
          </a:bodyPr>
          <a:lstStyle/>
          <a:p>
            <a:pPr marL="367030" lvl="1" indent="-183515" algn="just">
              <a:lnSpc>
                <a:spcPts val="2855"/>
              </a:lnSpc>
              <a:buAutoNum type="arabicPeriod"/>
            </a:pPr>
            <a:r>
              <a:rPr lang="en-US" sz="17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住宿费用（在新8天7晚</a:t>
            </a:r>
            <a:r>
              <a:rPr lang="zh-CN" altLang="en-US" sz="17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酒店</a:t>
            </a:r>
            <a:r>
              <a:rPr lang="en-US" sz="17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双人间住宿费用）</a:t>
            </a:r>
            <a:endParaRPr lang="en-US" sz="17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855"/>
              </a:lnSpc>
              <a:buAutoNum type="arabicPeriod"/>
            </a:pPr>
            <a:r>
              <a:rPr lang="en-US" sz="17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课程费用（在新期间的项目课程费、教材资料费、学院管理费等）</a:t>
            </a:r>
            <a:endParaRPr lang="en-US" sz="17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855"/>
              </a:lnSpc>
              <a:buAutoNum type="arabicPeriod"/>
            </a:pPr>
            <a:r>
              <a:rPr lang="en-US" sz="17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交通费用（国外当地机场往返接送费，附属于项目安排的所有出行交通费）</a:t>
            </a:r>
            <a:endParaRPr lang="en-US" sz="17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855"/>
              </a:lnSpc>
              <a:buAutoNum type="arabicPeriod"/>
            </a:pPr>
            <a:r>
              <a:rPr lang="en-US" sz="17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活动费用（行程中所包含的参访游览费用，欢迎及结业仪式的相关全部费用）</a:t>
            </a:r>
            <a:endParaRPr lang="en-US" sz="17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a:p>
            <a:pPr marL="367030" lvl="1" indent="-183515" algn="just">
              <a:lnSpc>
                <a:spcPts val="2855"/>
              </a:lnSpc>
              <a:buAutoNum type="arabicPeriod"/>
            </a:pPr>
            <a:r>
              <a:rPr lang="en-US" sz="17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境外学生保险费用</a:t>
            </a:r>
            <a:endParaRPr lang="en-US" sz="17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0" name="TextBox 10"/>
          <p:cNvSpPr txBox="1"/>
          <p:nvPr/>
        </p:nvSpPr>
        <p:spPr>
          <a:xfrm>
            <a:off x="1173483" y="6206085"/>
            <a:ext cx="7931892" cy="365760"/>
          </a:xfrm>
          <a:prstGeom prst="rect">
            <a:avLst/>
          </a:prstGeom>
        </p:spPr>
        <p:txBody>
          <a:bodyPr lIns="0" tIns="0" rIns="0" bIns="0" rtlCol="0" anchor="t">
            <a:spAutoFit/>
          </a:bodyPr>
          <a:lstStyle/>
          <a:p>
            <a:pPr algn="just">
              <a:lnSpc>
                <a:spcPts val="2855"/>
              </a:lnSpc>
            </a:pPr>
            <a:r>
              <a:rPr lang="en-US" sz="1700" b="1">
                <a:solidFill>
                  <a:srgbClr val="1E1E1E"/>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费用包含：</a:t>
            </a:r>
            <a:endParaRPr lang="en-US" sz="1700" b="1">
              <a:solidFill>
                <a:srgbClr val="1E1E1E"/>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1" name="TextBox 11"/>
          <p:cNvSpPr txBox="1"/>
          <p:nvPr/>
        </p:nvSpPr>
        <p:spPr>
          <a:xfrm>
            <a:off x="9620140" y="6206085"/>
            <a:ext cx="7494378" cy="344043"/>
          </a:xfrm>
          <a:prstGeom prst="rect">
            <a:avLst/>
          </a:prstGeom>
        </p:spPr>
        <p:txBody>
          <a:bodyPr lIns="0" tIns="0" rIns="0" bIns="0" rtlCol="0" anchor="t">
            <a:spAutoFit/>
          </a:bodyPr>
          <a:lstStyle/>
          <a:p>
            <a:pPr algn="just">
              <a:lnSpc>
                <a:spcPts val="2855"/>
              </a:lnSpc>
            </a:pPr>
            <a:r>
              <a:rPr lang="en-US" sz="1700" b="1">
                <a:solidFill>
                  <a:srgbClr val="1E1E1E"/>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费用不含：</a:t>
            </a:r>
            <a:endParaRPr lang="en-US" sz="1700" b="1">
              <a:solidFill>
                <a:srgbClr val="1E1E1E"/>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2" name="TextBox 12"/>
          <p:cNvSpPr txBox="1"/>
          <p:nvPr/>
        </p:nvSpPr>
        <p:spPr>
          <a:xfrm>
            <a:off x="9620140" y="6697194"/>
            <a:ext cx="7494378" cy="365760"/>
          </a:xfrm>
          <a:prstGeom prst="rect">
            <a:avLst/>
          </a:prstGeom>
        </p:spPr>
        <p:txBody>
          <a:bodyPr lIns="0" tIns="0" rIns="0" bIns="0" rtlCol="0" anchor="t">
            <a:spAutoFit/>
          </a:bodyPr>
          <a:lstStyle/>
          <a:p>
            <a:pPr algn="just">
              <a:lnSpc>
                <a:spcPts val="2855"/>
              </a:lnSpc>
            </a:pPr>
            <a:r>
              <a:rPr lang="en-US" sz="17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国际航班费用、餐食费用</a:t>
            </a:r>
            <a:r>
              <a:rPr lang="zh-CN" altLang="en-US" sz="17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a:t>
            </a:r>
            <a:r>
              <a:rPr lang="en-US" sz="17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个人消费</a:t>
            </a:r>
            <a:endParaRPr lang="en-US" sz="17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grpSp>
        <p:nvGrpSpPr>
          <p:cNvPr id="13" name="Group 13"/>
          <p:cNvGrpSpPr/>
          <p:nvPr/>
        </p:nvGrpSpPr>
        <p:grpSpPr>
          <a:xfrm rot="0">
            <a:off x="10309546" y="2279612"/>
            <a:ext cx="5954928" cy="1071303"/>
            <a:chOff x="0" y="-85725"/>
            <a:chExt cx="7939904" cy="1428404"/>
          </a:xfrm>
        </p:grpSpPr>
        <p:sp>
          <p:nvSpPr>
            <p:cNvPr id="14" name="TextBox 14"/>
            <p:cNvSpPr txBox="1"/>
            <p:nvPr/>
          </p:nvSpPr>
          <p:spPr>
            <a:xfrm>
              <a:off x="1087460" y="854999"/>
              <a:ext cx="6852444" cy="487680"/>
            </a:xfrm>
            <a:prstGeom prst="rect">
              <a:avLst/>
            </a:prstGeom>
          </p:spPr>
          <p:txBody>
            <a:bodyPr lIns="0" tIns="0" rIns="0" bIns="0" rtlCol="0" anchor="t">
              <a:spAutoFit/>
            </a:bodyPr>
            <a:lstStyle/>
            <a:p>
              <a:pPr algn="just">
                <a:lnSpc>
                  <a:spcPts val="2855"/>
                </a:lnSpc>
              </a:pPr>
              <a:r>
                <a:rPr lang="en-US" sz="1600">
                  <a:solidFill>
                    <a:srgbClr val="100F0D"/>
                  </a:solidFill>
                  <a:latin typeface="微软雅黑" panose="020B0503020204020204" charset="-122"/>
                  <a:ea typeface="微软雅黑" panose="020B0503020204020204" charset="-122"/>
                  <a:cs typeface="微软雅黑" panose="020B0503020204020204" charset="-122"/>
                  <a:sym typeface="思源黑体 1" panose="020B0500000000000000" charset="-122"/>
                </a:rPr>
                <a:t>2026</a:t>
              </a:r>
              <a:r>
                <a:rPr lang="zh-CN" altLang="en-US" sz="1600">
                  <a:solidFill>
                    <a:srgbClr val="100F0D"/>
                  </a:solidFill>
                  <a:latin typeface="微软雅黑" panose="020B0503020204020204" charset="-122"/>
                  <a:ea typeface="微软雅黑" panose="020B0503020204020204" charset="-122"/>
                  <a:cs typeface="微软雅黑" panose="020B0503020204020204" charset="-122"/>
                  <a:sym typeface="思源黑体 1" panose="020B0500000000000000" charset="-122"/>
                </a:rPr>
                <a:t>年</a:t>
              </a:r>
              <a:r>
                <a:rPr lang="en-US" altLang="zh-CN" sz="1600">
                  <a:solidFill>
                    <a:srgbClr val="100F0D"/>
                  </a:solidFill>
                  <a:latin typeface="微软雅黑" panose="020B0503020204020204" charset="-122"/>
                  <a:ea typeface="微软雅黑" panose="020B0503020204020204" charset="-122"/>
                  <a:cs typeface="微软雅黑" panose="020B0503020204020204" charset="-122"/>
                  <a:sym typeface="思源黑体 1" panose="020B0500000000000000" charset="-122"/>
                </a:rPr>
                <a:t>1</a:t>
              </a:r>
              <a:r>
                <a:rPr lang="zh-CN" altLang="en-US" sz="1600">
                  <a:solidFill>
                    <a:srgbClr val="100F0D"/>
                  </a:solidFill>
                  <a:latin typeface="微软雅黑" panose="020B0503020204020204" charset="-122"/>
                  <a:ea typeface="微软雅黑" panose="020B0503020204020204" charset="-122"/>
                  <a:cs typeface="微软雅黑" panose="020B0503020204020204" charset="-122"/>
                  <a:sym typeface="思源黑体 1" panose="020B0500000000000000" charset="-122"/>
                </a:rPr>
                <a:t>月</a:t>
              </a:r>
              <a:r>
                <a:rPr lang="en-US" altLang="zh-CN" sz="1600">
                  <a:solidFill>
                    <a:srgbClr val="100F0D"/>
                  </a:solidFill>
                  <a:latin typeface="微软雅黑" panose="020B0503020204020204" charset="-122"/>
                  <a:ea typeface="微软雅黑" panose="020B0503020204020204" charset="-122"/>
                  <a:cs typeface="微软雅黑" panose="020B0503020204020204" charset="-122"/>
                  <a:sym typeface="思源黑体 1" panose="020B0500000000000000" charset="-122"/>
                </a:rPr>
                <a:t>26</a:t>
              </a:r>
              <a:r>
                <a:rPr lang="zh-CN" altLang="en-US" sz="1600">
                  <a:solidFill>
                    <a:srgbClr val="100F0D"/>
                  </a:solidFill>
                  <a:latin typeface="微软雅黑" panose="020B0503020204020204" charset="-122"/>
                  <a:ea typeface="微软雅黑" panose="020B0503020204020204" charset="-122"/>
                  <a:cs typeface="微软雅黑" panose="020B0503020204020204" charset="-122"/>
                  <a:sym typeface="思源黑体 1" panose="020B0500000000000000" charset="-122"/>
                </a:rPr>
                <a:t>日</a:t>
              </a:r>
              <a:r>
                <a:rPr lang="en-US" altLang="zh-CN" sz="1600">
                  <a:solidFill>
                    <a:srgbClr val="100F0D"/>
                  </a:solidFill>
                  <a:latin typeface="微软雅黑" panose="020B0503020204020204" charset="-122"/>
                  <a:ea typeface="微软雅黑" panose="020B0503020204020204" charset="-122"/>
                  <a:cs typeface="微软雅黑" panose="020B0503020204020204" charset="-122"/>
                  <a:sym typeface="思源黑体 1" panose="020B0500000000000000" charset="-122"/>
                </a:rPr>
                <a:t>-2</a:t>
              </a:r>
              <a:r>
                <a:rPr lang="zh-CN" altLang="en-US" sz="1600">
                  <a:solidFill>
                    <a:srgbClr val="100F0D"/>
                  </a:solidFill>
                  <a:latin typeface="微软雅黑" panose="020B0503020204020204" charset="-122"/>
                  <a:ea typeface="微软雅黑" panose="020B0503020204020204" charset="-122"/>
                  <a:cs typeface="微软雅黑" panose="020B0503020204020204" charset="-122"/>
                  <a:sym typeface="思源黑体 1" panose="020B0500000000000000" charset="-122"/>
                </a:rPr>
                <a:t>月</a:t>
              </a:r>
              <a:r>
                <a:rPr lang="en-US" altLang="zh-CN" sz="1600">
                  <a:solidFill>
                    <a:srgbClr val="100F0D"/>
                  </a:solidFill>
                  <a:latin typeface="微软雅黑" panose="020B0503020204020204" charset="-122"/>
                  <a:ea typeface="微软雅黑" panose="020B0503020204020204" charset="-122"/>
                  <a:cs typeface="微软雅黑" panose="020B0503020204020204" charset="-122"/>
                  <a:sym typeface="思源黑体 1" panose="020B0500000000000000" charset="-122"/>
                </a:rPr>
                <a:t>2</a:t>
              </a:r>
              <a:r>
                <a:rPr lang="zh-CN" altLang="en-US" sz="1600">
                  <a:solidFill>
                    <a:srgbClr val="100F0D"/>
                  </a:solidFill>
                  <a:latin typeface="微软雅黑" panose="020B0503020204020204" charset="-122"/>
                  <a:ea typeface="微软雅黑" panose="020B0503020204020204" charset="-122"/>
                  <a:cs typeface="微软雅黑" panose="020B0503020204020204" charset="-122"/>
                  <a:sym typeface="思源黑体 1" panose="020B0500000000000000" charset="-122"/>
                </a:rPr>
                <a:t>日</a:t>
              </a:r>
              <a:endParaRPr lang="zh-CN" altLang="en-US" sz="1600">
                <a:solidFill>
                  <a:srgbClr val="100F0D"/>
                </a:solidFill>
                <a:latin typeface="微软雅黑" panose="020B0503020204020204" charset="-122"/>
                <a:ea typeface="微软雅黑" panose="020B0503020204020204" charset="-122"/>
                <a:cs typeface="微软雅黑" panose="020B0503020204020204" charset="-122"/>
                <a:sym typeface="思源黑体 1" panose="020B0500000000000000" charset="-122"/>
              </a:endParaRPr>
            </a:p>
          </p:txBody>
        </p:sp>
        <p:sp>
          <p:nvSpPr>
            <p:cNvPr id="15" name="TextBox 15"/>
            <p:cNvSpPr txBox="1"/>
            <p:nvPr/>
          </p:nvSpPr>
          <p:spPr>
            <a:xfrm>
              <a:off x="1171280" y="-85725"/>
              <a:ext cx="4187551" cy="746760"/>
            </a:xfrm>
            <a:prstGeom prst="rect">
              <a:avLst/>
            </a:prstGeom>
          </p:spPr>
          <p:txBody>
            <a:bodyPr lIns="0" tIns="0" rIns="0" bIns="0" rtlCol="0" anchor="t">
              <a:spAutoFit/>
            </a:bodyPr>
            <a:lstStyle/>
            <a:p>
              <a:pPr marL="0" lvl="0" indent="0" algn="just">
                <a:lnSpc>
                  <a:spcPts val="4370"/>
                </a:lnSpc>
                <a:spcBef>
                  <a:spcPct val="0"/>
                </a:spcBef>
              </a:pPr>
              <a:r>
                <a:rPr lang="en-US" sz="2400" b="1">
                  <a:solidFill>
                    <a:srgbClr val="262626"/>
                  </a:solidFill>
                  <a:latin typeface="微软雅黑" panose="020B0503020204020204" charset="-122"/>
                  <a:ea typeface="微软雅黑" panose="020B0503020204020204" charset="-122"/>
                  <a:cs typeface="思源黑体 1 Bold" panose="020B0800000000000000" charset="-122"/>
                  <a:sym typeface="思源黑体 1 Bold" panose="020B0800000000000000" charset="-122"/>
                </a:rPr>
                <a:t>项目时间</a:t>
              </a:r>
              <a:endParaRPr lang="en-US" sz="2400" b="1">
                <a:solidFill>
                  <a:srgbClr val="262626"/>
                </a:solidFill>
                <a:latin typeface="微软雅黑" panose="020B0503020204020204" charset="-122"/>
                <a:ea typeface="微软雅黑" panose="020B0503020204020204" charset="-122"/>
                <a:cs typeface="思源黑体 1 Bold" panose="020B0800000000000000" charset="-122"/>
                <a:sym typeface="思源黑体 1 Bold" panose="020B0800000000000000" charset="-122"/>
              </a:endParaRPr>
            </a:p>
          </p:txBody>
        </p:sp>
        <p:sp>
          <p:nvSpPr>
            <p:cNvPr id="16" name="TextBox 16"/>
            <p:cNvSpPr txBox="1"/>
            <p:nvPr/>
          </p:nvSpPr>
          <p:spPr>
            <a:xfrm>
              <a:off x="0" y="-19050"/>
              <a:ext cx="1171280" cy="813647"/>
            </a:xfrm>
            <a:prstGeom prst="rect">
              <a:avLst/>
            </a:prstGeom>
          </p:spPr>
          <p:txBody>
            <a:bodyPr lIns="0" tIns="0" rIns="0" bIns="0" rtlCol="0" anchor="t">
              <a:spAutoFit/>
            </a:bodyPr>
            <a:lstStyle/>
            <a:p>
              <a:pPr marL="0" lvl="0" indent="0" algn="l">
                <a:lnSpc>
                  <a:spcPts val="4760"/>
                </a:lnSpc>
                <a:spcBef>
                  <a:spcPct val="0"/>
                </a:spcBef>
              </a:pPr>
              <a:r>
                <a:rPr lang="en-US" sz="3600" b="1">
                  <a:solidFill>
                    <a:srgbClr val="D66049"/>
                  </a:solidFill>
                  <a:latin typeface="思源黑体 CN Bold" panose="020B0800000000000000" charset="-122"/>
                  <a:ea typeface="思源黑体 CN Bold" panose="020B0800000000000000" charset="-122"/>
                  <a:cs typeface="思源黑体 2 Bold"/>
                  <a:sym typeface="思源黑体 2 Bold"/>
                </a:rPr>
                <a:t>01</a:t>
              </a:r>
              <a:endParaRPr lang="en-US" sz="3600" b="1">
                <a:solidFill>
                  <a:srgbClr val="D66049"/>
                </a:solidFill>
                <a:latin typeface="思源黑体 CN Bold" panose="020B0800000000000000" charset="-122"/>
                <a:ea typeface="思源黑体 CN Bold" panose="020B0800000000000000" charset="-122"/>
                <a:cs typeface="思源黑体 2 Bold"/>
                <a:sym typeface="思源黑体 2 Bold"/>
              </a:endParaRPr>
            </a:p>
          </p:txBody>
        </p:sp>
      </p:grpSp>
      <p:grpSp>
        <p:nvGrpSpPr>
          <p:cNvPr id="17" name="Group 17"/>
          <p:cNvGrpSpPr/>
          <p:nvPr/>
        </p:nvGrpSpPr>
        <p:grpSpPr>
          <a:xfrm rot="0">
            <a:off x="10309546" y="4968897"/>
            <a:ext cx="6017793" cy="962718"/>
            <a:chOff x="0" y="-85725"/>
            <a:chExt cx="8023724" cy="1283624"/>
          </a:xfrm>
        </p:grpSpPr>
        <p:sp>
          <p:nvSpPr>
            <p:cNvPr id="18" name="TextBox 18"/>
            <p:cNvSpPr txBox="1"/>
            <p:nvPr/>
          </p:nvSpPr>
          <p:spPr>
            <a:xfrm>
              <a:off x="1171280" y="710219"/>
              <a:ext cx="6852444" cy="487680"/>
            </a:xfrm>
            <a:prstGeom prst="rect">
              <a:avLst/>
            </a:prstGeom>
          </p:spPr>
          <p:txBody>
            <a:bodyPr lIns="0" tIns="0" rIns="0" bIns="0" rtlCol="0" anchor="t">
              <a:spAutoFit/>
            </a:bodyPr>
            <a:lstStyle/>
            <a:p>
              <a:pPr algn="just">
                <a:lnSpc>
                  <a:spcPts val="2855"/>
                </a:lnSpc>
              </a:pPr>
              <a:r>
                <a:rPr lang="en-US" sz="1600">
                  <a:solidFill>
                    <a:srgbClr val="100F0D"/>
                  </a:solidFill>
                  <a:latin typeface="微软雅黑" panose="020B0503020204020204" charset="-122"/>
                  <a:ea typeface="微软雅黑" panose="020B0503020204020204" charset="-122"/>
                  <a:cs typeface="微软雅黑" panose="020B0503020204020204" charset="-122"/>
                  <a:sym typeface="思源黑体 1" panose="020B0500000000000000" charset="-122"/>
                </a:rPr>
                <a:t>15800 元</a:t>
              </a:r>
              <a:endParaRPr lang="en-US" sz="1600">
                <a:solidFill>
                  <a:srgbClr val="100F0D"/>
                </a:solidFill>
                <a:latin typeface="微软雅黑" panose="020B0503020204020204" charset="-122"/>
                <a:ea typeface="微软雅黑" panose="020B0503020204020204" charset="-122"/>
                <a:cs typeface="微软雅黑" panose="020B0503020204020204" charset="-122"/>
                <a:sym typeface="思源黑体 1" panose="020B0500000000000000" charset="-122"/>
              </a:endParaRPr>
            </a:p>
          </p:txBody>
        </p:sp>
        <p:sp>
          <p:nvSpPr>
            <p:cNvPr id="19" name="TextBox 19"/>
            <p:cNvSpPr txBox="1"/>
            <p:nvPr/>
          </p:nvSpPr>
          <p:spPr>
            <a:xfrm>
              <a:off x="1171280" y="-85725"/>
              <a:ext cx="4187551" cy="746760"/>
            </a:xfrm>
            <a:prstGeom prst="rect">
              <a:avLst/>
            </a:prstGeom>
          </p:spPr>
          <p:txBody>
            <a:bodyPr lIns="0" tIns="0" rIns="0" bIns="0" rtlCol="0" anchor="t">
              <a:spAutoFit/>
            </a:bodyPr>
            <a:lstStyle/>
            <a:p>
              <a:pPr marL="0" lvl="0" indent="0" algn="just">
                <a:lnSpc>
                  <a:spcPts val="4370"/>
                </a:lnSpc>
                <a:spcBef>
                  <a:spcPct val="0"/>
                </a:spcBef>
              </a:pPr>
              <a:r>
                <a:rPr lang="en-US" sz="2400" b="1">
                  <a:solidFill>
                    <a:srgbClr val="262626"/>
                  </a:solidFill>
                  <a:latin typeface="微软雅黑" panose="020B0503020204020204" charset="-122"/>
                  <a:ea typeface="微软雅黑" panose="020B0503020204020204" charset="-122"/>
                  <a:cs typeface="思源黑体 1 Bold" panose="020B0800000000000000" charset="-122"/>
                  <a:sym typeface="思源黑体 1 Bold" panose="020B0800000000000000" charset="-122"/>
                </a:rPr>
                <a:t>项目费用</a:t>
              </a:r>
              <a:endParaRPr lang="en-US" sz="2400" b="1">
                <a:solidFill>
                  <a:srgbClr val="262626"/>
                </a:solidFill>
                <a:latin typeface="微软雅黑" panose="020B0503020204020204" charset="-122"/>
                <a:ea typeface="微软雅黑" panose="020B0503020204020204" charset="-122"/>
                <a:cs typeface="思源黑体 1 Bold" panose="020B0800000000000000" charset="-122"/>
                <a:sym typeface="思源黑体 1 Bold" panose="020B0800000000000000" charset="-122"/>
              </a:endParaRPr>
            </a:p>
          </p:txBody>
        </p:sp>
        <p:sp>
          <p:nvSpPr>
            <p:cNvPr id="20" name="TextBox 20"/>
            <p:cNvSpPr txBox="1"/>
            <p:nvPr/>
          </p:nvSpPr>
          <p:spPr>
            <a:xfrm>
              <a:off x="0" y="-19050"/>
              <a:ext cx="1171280" cy="813647"/>
            </a:xfrm>
            <a:prstGeom prst="rect">
              <a:avLst/>
            </a:prstGeom>
          </p:spPr>
          <p:txBody>
            <a:bodyPr lIns="0" tIns="0" rIns="0" bIns="0" rtlCol="0" anchor="t">
              <a:spAutoFit/>
            </a:bodyPr>
            <a:lstStyle/>
            <a:p>
              <a:pPr marL="0" lvl="0" indent="0" algn="l">
                <a:lnSpc>
                  <a:spcPts val="4760"/>
                </a:lnSpc>
                <a:spcBef>
                  <a:spcPct val="0"/>
                </a:spcBef>
              </a:pPr>
              <a:r>
                <a:rPr lang="en-US" sz="3600" b="1">
                  <a:solidFill>
                    <a:srgbClr val="D66049"/>
                  </a:solidFill>
                  <a:latin typeface="微软雅黑" panose="020B0503020204020204" charset="-122"/>
                  <a:ea typeface="微软雅黑" panose="020B0503020204020204" charset="-122"/>
                  <a:cs typeface="思源黑体 2 Bold"/>
                  <a:sym typeface="思源黑体 2 Bold"/>
                </a:rPr>
                <a:t>03</a:t>
              </a:r>
              <a:endParaRPr lang="en-US" sz="3600" b="1">
                <a:solidFill>
                  <a:srgbClr val="D66049"/>
                </a:solidFill>
                <a:latin typeface="微软雅黑" panose="020B0503020204020204" charset="-122"/>
                <a:ea typeface="微软雅黑" panose="020B0503020204020204" charset="-122"/>
                <a:cs typeface="思源黑体 2 Bold"/>
                <a:sym typeface="思源黑体 2 Bold"/>
              </a:endParaRPr>
            </a:p>
          </p:txBody>
        </p:sp>
      </p:grpSp>
      <p:grpSp>
        <p:nvGrpSpPr>
          <p:cNvPr id="21" name="Group 21"/>
          <p:cNvGrpSpPr/>
          <p:nvPr/>
        </p:nvGrpSpPr>
        <p:grpSpPr>
          <a:xfrm rot="0">
            <a:off x="10309546" y="3852854"/>
            <a:ext cx="6017793" cy="962718"/>
            <a:chOff x="0" y="-85725"/>
            <a:chExt cx="8023724" cy="1283624"/>
          </a:xfrm>
        </p:grpSpPr>
        <p:sp>
          <p:nvSpPr>
            <p:cNvPr id="22" name="TextBox 22"/>
            <p:cNvSpPr txBox="1"/>
            <p:nvPr/>
          </p:nvSpPr>
          <p:spPr>
            <a:xfrm>
              <a:off x="1171280" y="710219"/>
              <a:ext cx="6852444" cy="487680"/>
            </a:xfrm>
            <a:prstGeom prst="rect">
              <a:avLst/>
            </a:prstGeom>
          </p:spPr>
          <p:txBody>
            <a:bodyPr lIns="0" tIns="0" rIns="0" bIns="0" rtlCol="0" anchor="t">
              <a:spAutoFit/>
            </a:bodyPr>
            <a:lstStyle/>
            <a:p>
              <a:pPr algn="just">
                <a:lnSpc>
                  <a:spcPts val="2855"/>
                </a:lnSpc>
              </a:pPr>
              <a:r>
                <a:rPr lang="en-US" sz="1600">
                  <a:solidFill>
                    <a:srgbClr val="100F0D"/>
                  </a:solidFill>
                  <a:latin typeface="微软雅黑" panose="020B0503020204020204" charset="-122"/>
                  <a:ea typeface="微软雅黑" panose="020B0503020204020204" charset="-122"/>
                  <a:cs typeface="思源黑体 1" panose="020B0500000000000000" charset="-122"/>
                  <a:sym typeface="思源黑体 1" panose="020B0500000000000000" charset="-122"/>
                </a:rPr>
                <a:t>本科生及研究生</a:t>
              </a:r>
              <a:endParaRPr lang="en-US" sz="1600">
                <a:solidFill>
                  <a:srgbClr val="100F0D"/>
                </a:solidFill>
                <a:latin typeface="微软雅黑" panose="020B0503020204020204" charset="-122"/>
                <a:ea typeface="微软雅黑" panose="020B0503020204020204" charset="-122"/>
                <a:cs typeface="思源黑体 1" panose="020B0500000000000000" charset="-122"/>
                <a:sym typeface="思源黑体 1" panose="020B0500000000000000" charset="-122"/>
              </a:endParaRPr>
            </a:p>
          </p:txBody>
        </p:sp>
        <p:sp>
          <p:nvSpPr>
            <p:cNvPr id="23" name="TextBox 23"/>
            <p:cNvSpPr txBox="1"/>
            <p:nvPr/>
          </p:nvSpPr>
          <p:spPr>
            <a:xfrm>
              <a:off x="1171280" y="-85725"/>
              <a:ext cx="4187551" cy="746760"/>
            </a:xfrm>
            <a:prstGeom prst="rect">
              <a:avLst/>
            </a:prstGeom>
          </p:spPr>
          <p:txBody>
            <a:bodyPr lIns="0" tIns="0" rIns="0" bIns="0" rtlCol="0" anchor="t">
              <a:spAutoFit/>
            </a:bodyPr>
            <a:lstStyle/>
            <a:p>
              <a:pPr marL="0" lvl="0" indent="0" algn="just">
                <a:lnSpc>
                  <a:spcPts val="4370"/>
                </a:lnSpc>
                <a:spcBef>
                  <a:spcPct val="0"/>
                </a:spcBef>
              </a:pPr>
              <a:r>
                <a:rPr lang="en-US" sz="2400" b="1">
                  <a:solidFill>
                    <a:srgbClr val="262626"/>
                  </a:solidFill>
                  <a:latin typeface="微软雅黑" panose="020B0503020204020204" charset="-122"/>
                  <a:ea typeface="微软雅黑" panose="020B0503020204020204" charset="-122"/>
                  <a:cs typeface="思源黑体 1 Bold" panose="020B0800000000000000" charset="-122"/>
                  <a:sym typeface="思源黑体 1 Bold" panose="020B0800000000000000" charset="-122"/>
                </a:rPr>
                <a:t>招生对象</a:t>
              </a:r>
              <a:endParaRPr lang="en-US" sz="2400" b="1">
                <a:solidFill>
                  <a:srgbClr val="262626"/>
                </a:solidFill>
                <a:latin typeface="微软雅黑" panose="020B0503020204020204" charset="-122"/>
                <a:ea typeface="微软雅黑" panose="020B0503020204020204" charset="-122"/>
                <a:cs typeface="思源黑体 1 Bold" panose="020B0800000000000000" charset="-122"/>
                <a:sym typeface="思源黑体 1 Bold" panose="020B0800000000000000" charset="-122"/>
              </a:endParaRPr>
            </a:p>
          </p:txBody>
        </p:sp>
        <p:sp>
          <p:nvSpPr>
            <p:cNvPr id="24" name="TextBox 24"/>
            <p:cNvSpPr txBox="1"/>
            <p:nvPr/>
          </p:nvSpPr>
          <p:spPr>
            <a:xfrm>
              <a:off x="0" y="-19050"/>
              <a:ext cx="1171280" cy="813647"/>
            </a:xfrm>
            <a:prstGeom prst="rect">
              <a:avLst/>
            </a:prstGeom>
          </p:spPr>
          <p:txBody>
            <a:bodyPr lIns="0" tIns="0" rIns="0" bIns="0" rtlCol="0" anchor="t">
              <a:spAutoFit/>
            </a:bodyPr>
            <a:lstStyle/>
            <a:p>
              <a:pPr marL="0" lvl="0" indent="0" algn="l">
                <a:lnSpc>
                  <a:spcPts val="4760"/>
                </a:lnSpc>
                <a:spcBef>
                  <a:spcPct val="0"/>
                </a:spcBef>
              </a:pPr>
              <a:r>
                <a:rPr lang="en-US" sz="3600" b="1">
                  <a:solidFill>
                    <a:srgbClr val="D66049"/>
                  </a:solidFill>
                  <a:latin typeface="微软雅黑" panose="020B0503020204020204" charset="-122"/>
                  <a:ea typeface="微软雅黑" panose="020B0503020204020204" charset="-122"/>
                  <a:cs typeface="思源黑体 2 Bold"/>
                  <a:sym typeface="思源黑体 2 Bold"/>
                </a:rPr>
                <a:t>02</a:t>
              </a:r>
              <a:endParaRPr lang="en-US" sz="3600" b="1">
                <a:solidFill>
                  <a:srgbClr val="D66049"/>
                </a:solidFill>
                <a:latin typeface="微软雅黑" panose="020B0503020204020204" charset="-122"/>
                <a:ea typeface="微软雅黑" panose="020B0503020204020204" charset="-122"/>
                <a:cs typeface="思源黑体 2 Bold"/>
                <a:sym typeface="思源黑体 2 Bold"/>
              </a:endParaRPr>
            </a:p>
          </p:txBody>
        </p:sp>
      </p:grpSp>
      <p:grpSp>
        <p:nvGrpSpPr>
          <p:cNvPr id="25" name="Group 25"/>
          <p:cNvGrpSpPr/>
          <p:nvPr/>
        </p:nvGrpSpPr>
        <p:grpSpPr>
          <a:xfrm rot="0">
            <a:off x="-16494" y="9376851"/>
            <a:ext cx="18320987" cy="951764"/>
            <a:chOff x="0" y="0"/>
            <a:chExt cx="4825281" cy="250670"/>
          </a:xfrm>
        </p:grpSpPr>
        <p:sp>
          <p:nvSpPr>
            <p:cNvPr id="26" name="Freeform 26"/>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27" name="TextBox 27"/>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28" name="TextBox 28"/>
          <p:cNvSpPr txBox="1"/>
          <p:nvPr/>
        </p:nvSpPr>
        <p:spPr>
          <a:xfrm>
            <a:off x="16036290" y="9698355"/>
            <a:ext cx="1287145" cy="278765"/>
          </a:xfrm>
          <a:prstGeom prst="rect">
            <a:avLst/>
          </a:prstGeom>
        </p:spPr>
        <p:txBody>
          <a:bodyPr lIns="0" tIns="0" rIns="0" bIns="0" rtlCol="0" anchor="t">
            <a:noAutofit/>
          </a:bodyPr>
          <a:lstStyle/>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项目申请</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29" name="TextBox 29"/>
          <p:cNvSpPr txBox="1"/>
          <p:nvPr/>
        </p:nvSpPr>
        <p:spPr>
          <a:xfrm>
            <a:off x="1126115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项目行程</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30" name="TextBox 30"/>
          <p:cNvSpPr txBox="1"/>
          <p:nvPr/>
        </p:nvSpPr>
        <p:spPr>
          <a:xfrm>
            <a:off x="648622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项目内容</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31" name="TextBox 31"/>
          <p:cNvSpPr txBox="1"/>
          <p:nvPr/>
        </p:nvSpPr>
        <p:spPr>
          <a:xfrm>
            <a:off x="1711298"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项目概述</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6352446" y="6571997"/>
            <a:ext cx="1125984" cy="618342"/>
            <a:chOff x="0" y="0"/>
            <a:chExt cx="1501311" cy="824456"/>
          </a:xfrm>
        </p:grpSpPr>
        <p:grpSp>
          <p:nvGrpSpPr>
            <p:cNvPr id="3" name="Group 3"/>
            <p:cNvGrpSpPr/>
            <p:nvPr/>
          </p:nvGrpSpPr>
          <p:grpSpPr>
            <a:xfrm rot="0">
              <a:off x="203140" y="0"/>
              <a:ext cx="79328" cy="7932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 name="TextBox 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6" name="Group 6"/>
            <p:cNvGrpSpPr/>
            <p:nvPr/>
          </p:nvGrpSpPr>
          <p:grpSpPr>
            <a:xfrm rot="0">
              <a:off x="0" y="0"/>
              <a:ext cx="79328" cy="7932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 name="TextBox 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9" name="Group 9"/>
            <p:cNvGrpSpPr/>
            <p:nvPr/>
          </p:nvGrpSpPr>
          <p:grpSpPr>
            <a:xfrm rot="0">
              <a:off x="609421" y="0"/>
              <a:ext cx="79328" cy="7932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2" name="Group 12"/>
            <p:cNvGrpSpPr/>
            <p:nvPr/>
          </p:nvGrpSpPr>
          <p:grpSpPr>
            <a:xfrm rot="0">
              <a:off x="406281" y="0"/>
              <a:ext cx="79328" cy="7932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4" name="TextBox 1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5" name="Group 15"/>
            <p:cNvGrpSpPr/>
            <p:nvPr/>
          </p:nvGrpSpPr>
          <p:grpSpPr>
            <a:xfrm rot="0">
              <a:off x="1015702" y="0"/>
              <a:ext cx="79328" cy="7932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7" name="TextBox 1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8" name="Group 18"/>
            <p:cNvGrpSpPr/>
            <p:nvPr/>
          </p:nvGrpSpPr>
          <p:grpSpPr>
            <a:xfrm rot="0">
              <a:off x="812562" y="0"/>
              <a:ext cx="79328" cy="7932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0" name="TextBox 2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1" name="Group 21"/>
            <p:cNvGrpSpPr/>
            <p:nvPr/>
          </p:nvGrpSpPr>
          <p:grpSpPr>
            <a:xfrm rot="0">
              <a:off x="1421983" y="0"/>
              <a:ext cx="79328" cy="7932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3" name="TextBox 2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4" name="Group 24"/>
            <p:cNvGrpSpPr/>
            <p:nvPr/>
          </p:nvGrpSpPr>
          <p:grpSpPr>
            <a:xfrm rot="0">
              <a:off x="1218843" y="0"/>
              <a:ext cx="79328" cy="7932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6" name="TextBox 2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7" name="Group 27"/>
            <p:cNvGrpSpPr/>
            <p:nvPr/>
          </p:nvGrpSpPr>
          <p:grpSpPr>
            <a:xfrm rot="0">
              <a:off x="203140" y="186282"/>
              <a:ext cx="79328" cy="7932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9" name="TextBox 2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30" name="Group 30"/>
            <p:cNvGrpSpPr/>
            <p:nvPr/>
          </p:nvGrpSpPr>
          <p:grpSpPr>
            <a:xfrm rot="0">
              <a:off x="0" y="186282"/>
              <a:ext cx="79328" cy="7932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2" name="TextBox 3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33" name="Group 33"/>
            <p:cNvGrpSpPr/>
            <p:nvPr/>
          </p:nvGrpSpPr>
          <p:grpSpPr>
            <a:xfrm rot="0">
              <a:off x="609421" y="186282"/>
              <a:ext cx="79328" cy="7932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5" name="TextBox 3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36" name="Group 36"/>
            <p:cNvGrpSpPr/>
            <p:nvPr/>
          </p:nvGrpSpPr>
          <p:grpSpPr>
            <a:xfrm rot="0">
              <a:off x="406281" y="186282"/>
              <a:ext cx="79328" cy="79328"/>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8" name="TextBox 3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39" name="Group 39"/>
            <p:cNvGrpSpPr/>
            <p:nvPr/>
          </p:nvGrpSpPr>
          <p:grpSpPr>
            <a:xfrm rot="0">
              <a:off x="1015702" y="186282"/>
              <a:ext cx="79328" cy="79328"/>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1" name="TextBox 4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42" name="Group 42"/>
            <p:cNvGrpSpPr/>
            <p:nvPr/>
          </p:nvGrpSpPr>
          <p:grpSpPr>
            <a:xfrm rot="0">
              <a:off x="812562" y="186282"/>
              <a:ext cx="79328" cy="79328"/>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4" name="TextBox 4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45" name="Group 45"/>
            <p:cNvGrpSpPr/>
            <p:nvPr/>
          </p:nvGrpSpPr>
          <p:grpSpPr>
            <a:xfrm rot="0">
              <a:off x="1421983" y="186282"/>
              <a:ext cx="79328" cy="79328"/>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7" name="TextBox 4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48" name="Group 48"/>
            <p:cNvGrpSpPr/>
            <p:nvPr/>
          </p:nvGrpSpPr>
          <p:grpSpPr>
            <a:xfrm rot="0">
              <a:off x="1218843" y="186282"/>
              <a:ext cx="79328" cy="79328"/>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0" name="TextBox 5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1" name="Group 51"/>
            <p:cNvGrpSpPr/>
            <p:nvPr/>
          </p:nvGrpSpPr>
          <p:grpSpPr>
            <a:xfrm rot="0">
              <a:off x="203140" y="372564"/>
              <a:ext cx="79328" cy="79328"/>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3" name="TextBox 5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4" name="Group 54"/>
            <p:cNvGrpSpPr/>
            <p:nvPr/>
          </p:nvGrpSpPr>
          <p:grpSpPr>
            <a:xfrm rot="0">
              <a:off x="0" y="372564"/>
              <a:ext cx="79328" cy="79328"/>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6" name="TextBox 5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7" name="Group 57"/>
            <p:cNvGrpSpPr/>
            <p:nvPr/>
          </p:nvGrpSpPr>
          <p:grpSpPr>
            <a:xfrm rot="0">
              <a:off x="609421" y="372564"/>
              <a:ext cx="79328" cy="79328"/>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9" name="TextBox 5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60" name="Group 60"/>
            <p:cNvGrpSpPr/>
            <p:nvPr/>
          </p:nvGrpSpPr>
          <p:grpSpPr>
            <a:xfrm rot="0">
              <a:off x="406281" y="372564"/>
              <a:ext cx="79328" cy="79328"/>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2" name="TextBox 6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63" name="Group 63"/>
            <p:cNvGrpSpPr/>
            <p:nvPr/>
          </p:nvGrpSpPr>
          <p:grpSpPr>
            <a:xfrm rot="0">
              <a:off x="1015702" y="372564"/>
              <a:ext cx="79328" cy="79328"/>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5" name="TextBox 6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66" name="Group 66"/>
            <p:cNvGrpSpPr/>
            <p:nvPr/>
          </p:nvGrpSpPr>
          <p:grpSpPr>
            <a:xfrm rot="0">
              <a:off x="812562" y="372564"/>
              <a:ext cx="79328" cy="79328"/>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8" name="TextBox 6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69" name="Group 69"/>
            <p:cNvGrpSpPr/>
            <p:nvPr/>
          </p:nvGrpSpPr>
          <p:grpSpPr>
            <a:xfrm rot="0">
              <a:off x="1421983" y="372564"/>
              <a:ext cx="79328" cy="79328"/>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1" name="TextBox 7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72" name="Group 72"/>
            <p:cNvGrpSpPr/>
            <p:nvPr/>
          </p:nvGrpSpPr>
          <p:grpSpPr>
            <a:xfrm rot="0">
              <a:off x="1218843" y="372564"/>
              <a:ext cx="79328" cy="79328"/>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4" name="TextBox 7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75" name="Group 75"/>
            <p:cNvGrpSpPr/>
            <p:nvPr/>
          </p:nvGrpSpPr>
          <p:grpSpPr>
            <a:xfrm rot="0">
              <a:off x="203140" y="558846"/>
              <a:ext cx="79328" cy="79328"/>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7" name="TextBox 7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78" name="Group 78"/>
            <p:cNvGrpSpPr/>
            <p:nvPr/>
          </p:nvGrpSpPr>
          <p:grpSpPr>
            <a:xfrm rot="0">
              <a:off x="0" y="558846"/>
              <a:ext cx="79328" cy="79328"/>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0" name="TextBox 8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1" name="Group 81"/>
            <p:cNvGrpSpPr/>
            <p:nvPr/>
          </p:nvGrpSpPr>
          <p:grpSpPr>
            <a:xfrm rot="0">
              <a:off x="609421" y="558846"/>
              <a:ext cx="79328" cy="79328"/>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3" name="TextBox 8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4" name="Group 84"/>
            <p:cNvGrpSpPr/>
            <p:nvPr/>
          </p:nvGrpSpPr>
          <p:grpSpPr>
            <a:xfrm rot="0">
              <a:off x="406281" y="558846"/>
              <a:ext cx="79328" cy="79328"/>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6" name="TextBox 8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7" name="Group 87"/>
            <p:cNvGrpSpPr/>
            <p:nvPr/>
          </p:nvGrpSpPr>
          <p:grpSpPr>
            <a:xfrm rot="0">
              <a:off x="1015702" y="558846"/>
              <a:ext cx="79328" cy="79328"/>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9" name="TextBox 8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90" name="Group 90"/>
            <p:cNvGrpSpPr/>
            <p:nvPr/>
          </p:nvGrpSpPr>
          <p:grpSpPr>
            <a:xfrm rot="0">
              <a:off x="812562" y="558846"/>
              <a:ext cx="79328" cy="79328"/>
              <a:chOff x="0" y="0"/>
              <a:chExt cx="812800" cy="812800"/>
            </a:xfrm>
          </p:grpSpPr>
          <p:sp>
            <p:nvSpPr>
              <p:cNvPr id="91" name="Freeform 9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2" name="TextBox 9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93" name="Group 93"/>
            <p:cNvGrpSpPr/>
            <p:nvPr/>
          </p:nvGrpSpPr>
          <p:grpSpPr>
            <a:xfrm rot="0">
              <a:off x="1421983" y="558846"/>
              <a:ext cx="79328" cy="79328"/>
              <a:chOff x="0" y="0"/>
              <a:chExt cx="812800" cy="812800"/>
            </a:xfrm>
          </p:grpSpPr>
          <p:sp>
            <p:nvSpPr>
              <p:cNvPr id="94" name="Freeform 9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5" name="TextBox 9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96" name="Group 96"/>
            <p:cNvGrpSpPr/>
            <p:nvPr/>
          </p:nvGrpSpPr>
          <p:grpSpPr>
            <a:xfrm rot="0">
              <a:off x="1218843" y="558846"/>
              <a:ext cx="79328" cy="79328"/>
              <a:chOff x="0" y="0"/>
              <a:chExt cx="812800" cy="812800"/>
            </a:xfrm>
          </p:grpSpPr>
          <p:sp>
            <p:nvSpPr>
              <p:cNvPr id="97" name="Freeform 9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8" name="TextBox 9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99" name="Group 99"/>
            <p:cNvGrpSpPr/>
            <p:nvPr/>
          </p:nvGrpSpPr>
          <p:grpSpPr>
            <a:xfrm rot="0">
              <a:off x="203140" y="745128"/>
              <a:ext cx="79328" cy="79328"/>
              <a:chOff x="0" y="0"/>
              <a:chExt cx="812800" cy="812800"/>
            </a:xfrm>
          </p:grpSpPr>
          <p:sp>
            <p:nvSpPr>
              <p:cNvPr id="100" name="Freeform 10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1" name="TextBox 10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02" name="Group 102"/>
            <p:cNvGrpSpPr/>
            <p:nvPr/>
          </p:nvGrpSpPr>
          <p:grpSpPr>
            <a:xfrm rot="0">
              <a:off x="0" y="745128"/>
              <a:ext cx="79328" cy="79328"/>
              <a:chOff x="0" y="0"/>
              <a:chExt cx="812800" cy="812800"/>
            </a:xfrm>
          </p:grpSpPr>
          <p:sp>
            <p:nvSpPr>
              <p:cNvPr id="103" name="Freeform 10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4" name="TextBox 10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05" name="Group 105"/>
            <p:cNvGrpSpPr/>
            <p:nvPr/>
          </p:nvGrpSpPr>
          <p:grpSpPr>
            <a:xfrm rot="0">
              <a:off x="609421" y="745128"/>
              <a:ext cx="79328" cy="79328"/>
              <a:chOff x="0" y="0"/>
              <a:chExt cx="812800" cy="812800"/>
            </a:xfrm>
          </p:grpSpPr>
          <p:sp>
            <p:nvSpPr>
              <p:cNvPr id="106" name="Freeform 10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7" name="TextBox 10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08" name="Group 108"/>
            <p:cNvGrpSpPr/>
            <p:nvPr/>
          </p:nvGrpSpPr>
          <p:grpSpPr>
            <a:xfrm rot="0">
              <a:off x="406281" y="745128"/>
              <a:ext cx="79328" cy="79328"/>
              <a:chOff x="0" y="0"/>
              <a:chExt cx="812800" cy="812800"/>
            </a:xfrm>
          </p:grpSpPr>
          <p:sp>
            <p:nvSpPr>
              <p:cNvPr id="109" name="Freeform 10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0" name="TextBox 11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1" name="Group 111"/>
            <p:cNvGrpSpPr/>
            <p:nvPr/>
          </p:nvGrpSpPr>
          <p:grpSpPr>
            <a:xfrm rot="0">
              <a:off x="1015702" y="745128"/>
              <a:ext cx="79328" cy="79328"/>
              <a:chOff x="0" y="0"/>
              <a:chExt cx="812800" cy="812800"/>
            </a:xfrm>
          </p:grpSpPr>
          <p:sp>
            <p:nvSpPr>
              <p:cNvPr id="112" name="Freeform 1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3" name="TextBox 11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4" name="Group 114"/>
            <p:cNvGrpSpPr/>
            <p:nvPr/>
          </p:nvGrpSpPr>
          <p:grpSpPr>
            <a:xfrm rot="0">
              <a:off x="812562" y="745128"/>
              <a:ext cx="79328" cy="79328"/>
              <a:chOff x="0" y="0"/>
              <a:chExt cx="812800" cy="812800"/>
            </a:xfrm>
          </p:grpSpPr>
          <p:sp>
            <p:nvSpPr>
              <p:cNvPr id="115" name="Freeform 1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6" name="TextBox 11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7" name="Group 117"/>
            <p:cNvGrpSpPr/>
            <p:nvPr/>
          </p:nvGrpSpPr>
          <p:grpSpPr>
            <a:xfrm rot="0">
              <a:off x="1421983" y="745128"/>
              <a:ext cx="79328" cy="79328"/>
              <a:chOff x="0" y="0"/>
              <a:chExt cx="812800" cy="812800"/>
            </a:xfrm>
          </p:grpSpPr>
          <p:sp>
            <p:nvSpPr>
              <p:cNvPr id="118" name="Freeform 1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9" name="TextBox 11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20" name="Group 120"/>
            <p:cNvGrpSpPr/>
            <p:nvPr/>
          </p:nvGrpSpPr>
          <p:grpSpPr>
            <a:xfrm rot="0">
              <a:off x="1218843" y="745128"/>
              <a:ext cx="79328" cy="79328"/>
              <a:chOff x="0" y="0"/>
              <a:chExt cx="812800" cy="812800"/>
            </a:xfrm>
          </p:grpSpPr>
          <p:sp>
            <p:nvSpPr>
              <p:cNvPr id="121" name="Freeform 1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2" name="TextBox 12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grpSp>
        <p:nvGrpSpPr>
          <p:cNvPr id="123" name="Group 123"/>
          <p:cNvGrpSpPr/>
          <p:nvPr/>
        </p:nvGrpSpPr>
        <p:grpSpPr>
          <a:xfrm rot="0">
            <a:off x="0" y="0"/>
            <a:ext cx="18288000" cy="10287000"/>
            <a:chOff x="0" y="0"/>
            <a:chExt cx="26707220" cy="15022811"/>
          </a:xfrm>
        </p:grpSpPr>
        <p:sp>
          <p:nvSpPr>
            <p:cNvPr id="124" name="Freeform 124"/>
            <p:cNvSpPr/>
            <p:nvPr/>
          </p:nvSpPr>
          <p:spPr>
            <a:xfrm>
              <a:off x="0" y="0"/>
              <a:ext cx="26707219" cy="15022874"/>
            </a:xfrm>
            <a:custGeom>
              <a:avLst/>
              <a:gdLst/>
              <a:ahLst/>
              <a:cxnLst/>
              <a:rect l="l" t="t" r="r" b="b"/>
              <a:pathLst>
                <a:path w="26707219" h="15022874">
                  <a:moveTo>
                    <a:pt x="0" y="0"/>
                  </a:moveTo>
                  <a:lnTo>
                    <a:pt x="26707219" y="0"/>
                  </a:lnTo>
                  <a:lnTo>
                    <a:pt x="26707219" y="15022874"/>
                  </a:lnTo>
                  <a:lnTo>
                    <a:pt x="0" y="15022874"/>
                  </a:lnTo>
                </a:path>
              </a:pathLst>
            </a:custGeom>
            <a:blipFill>
              <a:blip r:embed="rId1"/>
              <a:stretch>
                <a:fillRect t="-9221" b="-9221"/>
              </a:stretch>
            </a:blipFill>
          </p:spPr>
        </p:sp>
      </p:grpSp>
      <p:grpSp>
        <p:nvGrpSpPr>
          <p:cNvPr id="125" name="Group 125"/>
          <p:cNvGrpSpPr/>
          <p:nvPr/>
        </p:nvGrpSpPr>
        <p:grpSpPr>
          <a:xfrm rot="0">
            <a:off x="0" y="2747464"/>
            <a:ext cx="18288000" cy="4792072"/>
            <a:chOff x="0" y="0"/>
            <a:chExt cx="5226075" cy="1369408"/>
          </a:xfrm>
        </p:grpSpPr>
        <p:sp>
          <p:nvSpPr>
            <p:cNvPr id="126" name="Freeform 126"/>
            <p:cNvSpPr/>
            <p:nvPr/>
          </p:nvSpPr>
          <p:spPr>
            <a:xfrm>
              <a:off x="0" y="0"/>
              <a:ext cx="5226074" cy="1369408"/>
            </a:xfrm>
            <a:custGeom>
              <a:avLst/>
              <a:gdLst/>
              <a:ahLst/>
              <a:cxnLst/>
              <a:rect l="l" t="t" r="r" b="b"/>
              <a:pathLst>
                <a:path w="5226074" h="1369408">
                  <a:moveTo>
                    <a:pt x="0" y="0"/>
                  </a:moveTo>
                  <a:lnTo>
                    <a:pt x="5226074" y="0"/>
                  </a:lnTo>
                  <a:lnTo>
                    <a:pt x="5226074" y="1369408"/>
                  </a:lnTo>
                  <a:lnTo>
                    <a:pt x="0" y="1369408"/>
                  </a:lnTo>
                  <a:close/>
                </a:path>
              </a:pathLst>
            </a:custGeom>
            <a:solidFill>
              <a:srgbClr val="D66049">
                <a:alpha val="62745"/>
              </a:srgbClr>
            </a:solidFill>
            <a:ln cap="sq">
              <a:noFill/>
              <a:prstDash val="solid"/>
              <a:miter/>
            </a:ln>
          </p:spPr>
        </p:sp>
        <p:sp>
          <p:nvSpPr>
            <p:cNvPr id="127" name="TextBox 127"/>
            <p:cNvSpPr txBox="1"/>
            <p:nvPr/>
          </p:nvSpPr>
          <p:spPr>
            <a:xfrm>
              <a:off x="0" y="0"/>
              <a:ext cx="5226075" cy="1369408"/>
            </a:xfrm>
            <a:prstGeom prst="rect">
              <a:avLst/>
            </a:prstGeom>
          </p:spPr>
          <p:txBody>
            <a:bodyPr lIns="46820" tIns="46820" rIns="46820" bIns="46820" rtlCol="0" anchor="ctr"/>
            <a:lstStyle/>
            <a:p>
              <a:pPr algn="ctr">
                <a:lnSpc>
                  <a:spcPts val="2400"/>
                </a:lnSpc>
              </a:pPr>
            </a:p>
          </p:txBody>
        </p:sp>
      </p:grpSp>
      <p:grpSp>
        <p:nvGrpSpPr>
          <p:cNvPr id="128" name="Group 128"/>
          <p:cNvGrpSpPr/>
          <p:nvPr/>
        </p:nvGrpSpPr>
        <p:grpSpPr>
          <a:xfrm rot="0">
            <a:off x="15954551" y="7204892"/>
            <a:ext cx="3047758" cy="669287"/>
            <a:chOff x="0" y="0"/>
            <a:chExt cx="4063677" cy="892383"/>
          </a:xfrm>
        </p:grpSpPr>
        <p:grpSp>
          <p:nvGrpSpPr>
            <p:cNvPr id="129" name="Group 129"/>
            <p:cNvGrpSpPr/>
            <p:nvPr/>
          </p:nvGrpSpPr>
          <p:grpSpPr>
            <a:xfrm rot="0">
              <a:off x="1631786" y="15859"/>
              <a:ext cx="90911" cy="108956"/>
              <a:chOff x="0" y="0"/>
              <a:chExt cx="812800" cy="974136"/>
            </a:xfrm>
          </p:grpSpPr>
          <p:sp>
            <p:nvSpPr>
              <p:cNvPr id="130" name="Freeform 130"/>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31" name="TextBox 131"/>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32" name="Group 132"/>
            <p:cNvGrpSpPr/>
            <p:nvPr/>
          </p:nvGrpSpPr>
          <p:grpSpPr>
            <a:xfrm rot="0">
              <a:off x="1398985" y="15859"/>
              <a:ext cx="90911" cy="108956"/>
              <a:chOff x="0" y="0"/>
              <a:chExt cx="812800" cy="974136"/>
            </a:xfrm>
          </p:grpSpPr>
          <p:sp>
            <p:nvSpPr>
              <p:cNvPr id="133" name="Freeform 133"/>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34" name="TextBox 134"/>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35" name="Group 135"/>
            <p:cNvGrpSpPr/>
            <p:nvPr/>
          </p:nvGrpSpPr>
          <p:grpSpPr>
            <a:xfrm rot="0">
              <a:off x="1864587" y="15859"/>
              <a:ext cx="90911" cy="108956"/>
              <a:chOff x="0" y="0"/>
              <a:chExt cx="812800" cy="974136"/>
            </a:xfrm>
          </p:grpSpPr>
          <p:sp>
            <p:nvSpPr>
              <p:cNvPr id="136" name="Freeform 136"/>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37" name="TextBox 137"/>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38" name="Group 138"/>
            <p:cNvGrpSpPr/>
            <p:nvPr/>
          </p:nvGrpSpPr>
          <p:grpSpPr>
            <a:xfrm rot="0">
              <a:off x="1631786" y="271715"/>
              <a:ext cx="90911" cy="108956"/>
              <a:chOff x="0" y="0"/>
              <a:chExt cx="812800" cy="974136"/>
            </a:xfrm>
          </p:grpSpPr>
          <p:sp>
            <p:nvSpPr>
              <p:cNvPr id="139" name="Freeform 139"/>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40" name="TextBox 140"/>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41" name="Group 141"/>
            <p:cNvGrpSpPr/>
            <p:nvPr/>
          </p:nvGrpSpPr>
          <p:grpSpPr>
            <a:xfrm rot="0">
              <a:off x="1398985" y="271715"/>
              <a:ext cx="90911" cy="108956"/>
              <a:chOff x="0" y="0"/>
              <a:chExt cx="812800" cy="974136"/>
            </a:xfrm>
          </p:grpSpPr>
          <p:sp>
            <p:nvSpPr>
              <p:cNvPr id="142" name="Freeform 142"/>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43" name="TextBox 143"/>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44" name="Group 144"/>
            <p:cNvGrpSpPr/>
            <p:nvPr/>
          </p:nvGrpSpPr>
          <p:grpSpPr>
            <a:xfrm rot="0">
              <a:off x="1864587" y="271715"/>
              <a:ext cx="90911" cy="108956"/>
              <a:chOff x="0" y="0"/>
              <a:chExt cx="812800" cy="974136"/>
            </a:xfrm>
          </p:grpSpPr>
          <p:sp>
            <p:nvSpPr>
              <p:cNvPr id="145" name="Freeform 145"/>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46" name="TextBox 146"/>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47" name="Group 147"/>
            <p:cNvGrpSpPr/>
            <p:nvPr/>
          </p:nvGrpSpPr>
          <p:grpSpPr>
            <a:xfrm rot="0">
              <a:off x="1631786" y="527571"/>
              <a:ext cx="90911" cy="108956"/>
              <a:chOff x="0" y="0"/>
              <a:chExt cx="812800" cy="974136"/>
            </a:xfrm>
          </p:grpSpPr>
          <p:sp>
            <p:nvSpPr>
              <p:cNvPr id="148" name="Freeform 148"/>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49" name="TextBox 149"/>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50" name="Group 150"/>
            <p:cNvGrpSpPr/>
            <p:nvPr/>
          </p:nvGrpSpPr>
          <p:grpSpPr>
            <a:xfrm rot="0">
              <a:off x="1398985" y="527571"/>
              <a:ext cx="90911" cy="108956"/>
              <a:chOff x="0" y="0"/>
              <a:chExt cx="812800" cy="974136"/>
            </a:xfrm>
          </p:grpSpPr>
          <p:sp>
            <p:nvSpPr>
              <p:cNvPr id="151" name="Freeform 151"/>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52" name="TextBox 152"/>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53" name="Group 153"/>
            <p:cNvGrpSpPr/>
            <p:nvPr/>
          </p:nvGrpSpPr>
          <p:grpSpPr>
            <a:xfrm rot="0">
              <a:off x="1864587" y="527571"/>
              <a:ext cx="90911" cy="108956"/>
              <a:chOff x="0" y="0"/>
              <a:chExt cx="812800" cy="974136"/>
            </a:xfrm>
          </p:grpSpPr>
          <p:sp>
            <p:nvSpPr>
              <p:cNvPr id="154" name="Freeform 154"/>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55" name="TextBox 155"/>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56" name="Group 156"/>
            <p:cNvGrpSpPr/>
            <p:nvPr/>
          </p:nvGrpSpPr>
          <p:grpSpPr>
            <a:xfrm rot="0">
              <a:off x="1631786" y="783427"/>
              <a:ext cx="90911" cy="108956"/>
              <a:chOff x="0" y="0"/>
              <a:chExt cx="812800" cy="974136"/>
            </a:xfrm>
          </p:grpSpPr>
          <p:sp>
            <p:nvSpPr>
              <p:cNvPr id="157" name="Freeform 157"/>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58" name="TextBox 158"/>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59" name="Group 159"/>
            <p:cNvGrpSpPr/>
            <p:nvPr/>
          </p:nvGrpSpPr>
          <p:grpSpPr>
            <a:xfrm rot="0">
              <a:off x="1398985" y="783427"/>
              <a:ext cx="90911" cy="108956"/>
              <a:chOff x="0" y="0"/>
              <a:chExt cx="812800" cy="974136"/>
            </a:xfrm>
          </p:grpSpPr>
          <p:sp>
            <p:nvSpPr>
              <p:cNvPr id="160" name="Freeform 160"/>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61" name="TextBox 161"/>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62" name="Group 162"/>
            <p:cNvGrpSpPr/>
            <p:nvPr/>
          </p:nvGrpSpPr>
          <p:grpSpPr>
            <a:xfrm rot="0">
              <a:off x="1864587" y="783427"/>
              <a:ext cx="90911" cy="108956"/>
              <a:chOff x="0" y="0"/>
              <a:chExt cx="812800" cy="974136"/>
            </a:xfrm>
          </p:grpSpPr>
          <p:sp>
            <p:nvSpPr>
              <p:cNvPr id="163" name="Freeform 163"/>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64" name="TextBox 164"/>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65" name="Group 165"/>
            <p:cNvGrpSpPr/>
            <p:nvPr/>
          </p:nvGrpSpPr>
          <p:grpSpPr>
            <a:xfrm rot="0">
              <a:off x="232801" y="0"/>
              <a:ext cx="90911" cy="108956"/>
              <a:chOff x="0" y="0"/>
              <a:chExt cx="812800" cy="974136"/>
            </a:xfrm>
          </p:grpSpPr>
          <p:sp>
            <p:nvSpPr>
              <p:cNvPr id="166" name="Freeform 166"/>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67" name="TextBox 167"/>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68" name="Group 168"/>
            <p:cNvGrpSpPr/>
            <p:nvPr/>
          </p:nvGrpSpPr>
          <p:grpSpPr>
            <a:xfrm rot="0">
              <a:off x="0" y="0"/>
              <a:ext cx="90911" cy="108956"/>
              <a:chOff x="0" y="0"/>
              <a:chExt cx="812800" cy="974136"/>
            </a:xfrm>
          </p:grpSpPr>
          <p:sp>
            <p:nvSpPr>
              <p:cNvPr id="169" name="Freeform 169"/>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70" name="TextBox 170"/>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71" name="Group 171"/>
            <p:cNvGrpSpPr/>
            <p:nvPr/>
          </p:nvGrpSpPr>
          <p:grpSpPr>
            <a:xfrm rot="0">
              <a:off x="698404" y="0"/>
              <a:ext cx="90911" cy="108956"/>
              <a:chOff x="0" y="0"/>
              <a:chExt cx="812800" cy="974136"/>
            </a:xfrm>
          </p:grpSpPr>
          <p:sp>
            <p:nvSpPr>
              <p:cNvPr id="172" name="Freeform 172"/>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73" name="TextBox 173"/>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74" name="Group 174"/>
            <p:cNvGrpSpPr/>
            <p:nvPr/>
          </p:nvGrpSpPr>
          <p:grpSpPr>
            <a:xfrm rot="0">
              <a:off x="465603" y="0"/>
              <a:ext cx="90911" cy="108956"/>
              <a:chOff x="0" y="0"/>
              <a:chExt cx="812800" cy="974136"/>
            </a:xfrm>
          </p:grpSpPr>
          <p:sp>
            <p:nvSpPr>
              <p:cNvPr id="175" name="Freeform 175"/>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76" name="TextBox 176"/>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77" name="Group 177"/>
            <p:cNvGrpSpPr/>
            <p:nvPr/>
          </p:nvGrpSpPr>
          <p:grpSpPr>
            <a:xfrm rot="0">
              <a:off x="1164007" y="0"/>
              <a:ext cx="90911" cy="108956"/>
              <a:chOff x="0" y="0"/>
              <a:chExt cx="812800" cy="974136"/>
            </a:xfrm>
          </p:grpSpPr>
          <p:sp>
            <p:nvSpPr>
              <p:cNvPr id="178" name="Freeform 178"/>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79" name="TextBox 179"/>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80" name="Group 180"/>
            <p:cNvGrpSpPr/>
            <p:nvPr/>
          </p:nvGrpSpPr>
          <p:grpSpPr>
            <a:xfrm rot="0">
              <a:off x="931206" y="0"/>
              <a:ext cx="90911" cy="108956"/>
              <a:chOff x="0" y="0"/>
              <a:chExt cx="812800" cy="974136"/>
            </a:xfrm>
          </p:grpSpPr>
          <p:sp>
            <p:nvSpPr>
              <p:cNvPr id="181" name="Freeform 181"/>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82" name="TextBox 182"/>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83" name="Group 183"/>
            <p:cNvGrpSpPr/>
            <p:nvPr/>
          </p:nvGrpSpPr>
          <p:grpSpPr>
            <a:xfrm rot="0">
              <a:off x="232801" y="255856"/>
              <a:ext cx="90911" cy="108956"/>
              <a:chOff x="0" y="0"/>
              <a:chExt cx="812800" cy="974136"/>
            </a:xfrm>
          </p:grpSpPr>
          <p:sp>
            <p:nvSpPr>
              <p:cNvPr id="184" name="Freeform 184"/>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85" name="TextBox 185"/>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86" name="Group 186"/>
            <p:cNvGrpSpPr/>
            <p:nvPr/>
          </p:nvGrpSpPr>
          <p:grpSpPr>
            <a:xfrm rot="0">
              <a:off x="0" y="255856"/>
              <a:ext cx="90911" cy="108956"/>
              <a:chOff x="0" y="0"/>
              <a:chExt cx="812800" cy="974136"/>
            </a:xfrm>
          </p:grpSpPr>
          <p:sp>
            <p:nvSpPr>
              <p:cNvPr id="187" name="Freeform 187"/>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88" name="TextBox 188"/>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89" name="Group 189"/>
            <p:cNvGrpSpPr/>
            <p:nvPr/>
          </p:nvGrpSpPr>
          <p:grpSpPr>
            <a:xfrm rot="0">
              <a:off x="698404" y="255856"/>
              <a:ext cx="90911" cy="108956"/>
              <a:chOff x="0" y="0"/>
              <a:chExt cx="812800" cy="974136"/>
            </a:xfrm>
          </p:grpSpPr>
          <p:sp>
            <p:nvSpPr>
              <p:cNvPr id="190" name="Freeform 190"/>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91" name="TextBox 191"/>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92" name="Group 192"/>
            <p:cNvGrpSpPr/>
            <p:nvPr/>
          </p:nvGrpSpPr>
          <p:grpSpPr>
            <a:xfrm rot="0">
              <a:off x="465603" y="255856"/>
              <a:ext cx="90911" cy="108956"/>
              <a:chOff x="0" y="0"/>
              <a:chExt cx="812800" cy="974136"/>
            </a:xfrm>
          </p:grpSpPr>
          <p:sp>
            <p:nvSpPr>
              <p:cNvPr id="193" name="Freeform 193"/>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94" name="TextBox 194"/>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95" name="Group 195"/>
            <p:cNvGrpSpPr/>
            <p:nvPr/>
          </p:nvGrpSpPr>
          <p:grpSpPr>
            <a:xfrm rot="0">
              <a:off x="1164007" y="255856"/>
              <a:ext cx="90911" cy="108956"/>
              <a:chOff x="0" y="0"/>
              <a:chExt cx="812800" cy="974136"/>
            </a:xfrm>
          </p:grpSpPr>
          <p:sp>
            <p:nvSpPr>
              <p:cNvPr id="196" name="Freeform 196"/>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197" name="TextBox 197"/>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198" name="Group 198"/>
            <p:cNvGrpSpPr/>
            <p:nvPr/>
          </p:nvGrpSpPr>
          <p:grpSpPr>
            <a:xfrm rot="0">
              <a:off x="931206" y="255856"/>
              <a:ext cx="90911" cy="108956"/>
              <a:chOff x="0" y="0"/>
              <a:chExt cx="812800" cy="974136"/>
            </a:xfrm>
          </p:grpSpPr>
          <p:sp>
            <p:nvSpPr>
              <p:cNvPr id="199" name="Freeform 199"/>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00" name="TextBox 200"/>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01" name="Group 201"/>
            <p:cNvGrpSpPr/>
            <p:nvPr/>
          </p:nvGrpSpPr>
          <p:grpSpPr>
            <a:xfrm rot="0">
              <a:off x="232801" y="511712"/>
              <a:ext cx="90911" cy="108956"/>
              <a:chOff x="0" y="0"/>
              <a:chExt cx="812800" cy="974136"/>
            </a:xfrm>
          </p:grpSpPr>
          <p:sp>
            <p:nvSpPr>
              <p:cNvPr id="202" name="Freeform 202"/>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03" name="TextBox 203"/>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04" name="Group 204"/>
            <p:cNvGrpSpPr/>
            <p:nvPr/>
          </p:nvGrpSpPr>
          <p:grpSpPr>
            <a:xfrm rot="0">
              <a:off x="0" y="511712"/>
              <a:ext cx="90911" cy="108956"/>
              <a:chOff x="0" y="0"/>
              <a:chExt cx="812800" cy="974136"/>
            </a:xfrm>
          </p:grpSpPr>
          <p:sp>
            <p:nvSpPr>
              <p:cNvPr id="205" name="Freeform 205"/>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06" name="TextBox 206"/>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07" name="Group 207"/>
            <p:cNvGrpSpPr/>
            <p:nvPr/>
          </p:nvGrpSpPr>
          <p:grpSpPr>
            <a:xfrm rot="0">
              <a:off x="698404" y="511712"/>
              <a:ext cx="90911" cy="108956"/>
              <a:chOff x="0" y="0"/>
              <a:chExt cx="812800" cy="974136"/>
            </a:xfrm>
          </p:grpSpPr>
          <p:sp>
            <p:nvSpPr>
              <p:cNvPr id="208" name="Freeform 208"/>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09" name="TextBox 209"/>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10" name="Group 210"/>
            <p:cNvGrpSpPr/>
            <p:nvPr/>
          </p:nvGrpSpPr>
          <p:grpSpPr>
            <a:xfrm rot="0">
              <a:off x="465603" y="511712"/>
              <a:ext cx="90911" cy="108956"/>
              <a:chOff x="0" y="0"/>
              <a:chExt cx="812800" cy="974136"/>
            </a:xfrm>
          </p:grpSpPr>
          <p:sp>
            <p:nvSpPr>
              <p:cNvPr id="211" name="Freeform 211"/>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12" name="TextBox 212"/>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13" name="Group 213"/>
            <p:cNvGrpSpPr/>
            <p:nvPr/>
          </p:nvGrpSpPr>
          <p:grpSpPr>
            <a:xfrm rot="0">
              <a:off x="1164007" y="511712"/>
              <a:ext cx="90911" cy="108956"/>
              <a:chOff x="0" y="0"/>
              <a:chExt cx="812800" cy="974136"/>
            </a:xfrm>
          </p:grpSpPr>
          <p:sp>
            <p:nvSpPr>
              <p:cNvPr id="214" name="Freeform 214"/>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15" name="TextBox 215"/>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16" name="Group 216"/>
            <p:cNvGrpSpPr/>
            <p:nvPr/>
          </p:nvGrpSpPr>
          <p:grpSpPr>
            <a:xfrm rot="0">
              <a:off x="931206" y="511712"/>
              <a:ext cx="90911" cy="108956"/>
              <a:chOff x="0" y="0"/>
              <a:chExt cx="812800" cy="974136"/>
            </a:xfrm>
          </p:grpSpPr>
          <p:sp>
            <p:nvSpPr>
              <p:cNvPr id="217" name="Freeform 217"/>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18" name="TextBox 218"/>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19" name="Group 219"/>
            <p:cNvGrpSpPr/>
            <p:nvPr/>
          </p:nvGrpSpPr>
          <p:grpSpPr>
            <a:xfrm rot="0">
              <a:off x="232801" y="767569"/>
              <a:ext cx="90911" cy="108956"/>
              <a:chOff x="0" y="0"/>
              <a:chExt cx="812800" cy="974136"/>
            </a:xfrm>
          </p:grpSpPr>
          <p:sp>
            <p:nvSpPr>
              <p:cNvPr id="220" name="Freeform 220"/>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21" name="TextBox 221"/>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22" name="Group 222"/>
            <p:cNvGrpSpPr/>
            <p:nvPr/>
          </p:nvGrpSpPr>
          <p:grpSpPr>
            <a:xfrm rot="0">
              <a:off x="0" y="767569"/>
              <a:ext cx="90911" cy="108956"/>
              <a:chOff x="0" y="0"/>
              <a:chExt cx="812800" cy="974136"/>
            </a:xfrm>
          </p:grpSpPr>
          <p:sp>
            <p:nvSpPr>
              <p:cNvPr id="223" name="Freeform 223"/>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24" name="TextBox 224"/>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25" name="Group 225"/>
            <p:cNvGrpSpPr/>
            <p:nvPr/>
          </p:nvGrpSpPr>
          <p:grpSpPr>
            <a:xfrm rot="0">
              <a:off x="698404" y="767569"/>
              <a:ext cx="90911" cy="108956"/>
              <a:chOff x="0" y="0"/>
              <a:chExt cx="812800" cy="974136"/>
            </a:xfrm>
          </p:grpSpPr>
          <p:sp>
            <p:nvSpPr>
              <p:cNvPr id="226" name="Freeform 226"/>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27" name="TextBox 227"/>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28" name="Group 228"/>
            <p:cNvGrpSpPr/>
            <p:nvPr/>
          </p:nvGrpSpPr>
          <p:grpSpPr>
            <a:xfrm rot="0">
              <a:off x="465603" y="767569"/>
              <a:ext cx="90911" cy="108956"/>
              <a:chOff x="0" y="0"/>
              <a:chExt cx="812800" cy="974136"/>
            </a:xfrm>
          </p:grpSpPr>
          <p:sp>
            <p:nvSpPr>
              <p:cNvPr id="229" name="Freeform 229"/>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30" name="TextBox 230"/>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31" name="Group 231"/>
            <p:cNvGrpSpPr/>
            <p:nvPr/>
          </p:nvGrpSpPr>
          <p:grpSpPr>
            <a:xfrm rot="0">
              <a:off x="1164007" y="767569"/>
              <a:ext cx="90911" cy="108956"/>
              <a:chOff x="0" y="0"/>
              <a:chExt cx="812800" cy="974136"/>
            </a:xfrm>
          </p:grpSpPr>
          <p:sp>
            <p:nvSpPr>
              <p:cNvPr id="232" name="Freeform 232"/>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33" name="TextBox 233"/>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34" name="Group 234"/>
            <p:cNvGrpSpPr/>
            <p:nvPr/>
          </p:nvGrpSpPr>
          <p:grpSpPr>
            <a:xfrm rot="0">
              <a:off x="931206" y="767569"/>
              <a:ext cx="90911" cy="108956"/>
              <a:chOff x="0" y="0"/>
              <a:chExt cx="812800" cy="974136"/>
            </a:xfrm>
          </p:grpSpPr>
          <p:sp>
            <p:nvSpPr>
              <p:cNvPr id="235" name="Freeform 235"/>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36" name="TextBox 236"/>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37" name="Group 237"/>
            <p:cNvGrpSpPr/>
            <p:nvPr/>
          </p:nvGrpSpPr>
          <p:grpSpPr>
            <a:xfrm rot="0">
              <a:off x="3739965" y="15859"/>
              <a:ext cx="90911" cy="108956"/>
              <a:chOff x="0" y="0"/>
              <a:chExt cx="812800" cy="974136"/>
            </a:xfrm>
          </p:grpSpPr>
          <p:sp>
            <p:nvSpPr>
              <p:cNvPr id="238" name="Freeform 238"/>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39" name="TextBox 239"/>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40" name="Group 240"/>
            <p:cNvGrpSpPr/>
            <p:nvPr/>
          </p:nvGrpSpPr>
          <p:grpSpPr>
            <a:xfrm rot="0">
              <a:off x="3507164" y="15859"/>
              <a:ext cx="90911" cy="108956"/>
              <a:chOff x="0" y="0"/>
              <a:chExt cx="812800" cy="974136"/>
            </a:xfrm>
          </p:grpSpPr>
          <p:sp>
            <p:nvSpPr>
              <p:cNvPr id="241" name="Freeform 241"/>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42" name="TextBox 242"/>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43" name="Group 243"/>
            <p:cNvGrpSpPr/>
            <p:nvPr/>
          </p:nvGrpSpPr>
          <p:grpSpPr>
            <a:xfrm rot="0">
              <a:off x="3972766" y="15859"/>
              <a:ext cx="90911" cy="108956"/>
              <a:chOff x="0" y="0"/>
              <a:chExt cx="812800" cy="974136"/>
            </a:xfrm>
          </p:grpSpPr>
          <p:sp>
            <p:nvSpPr>
              <p:cNvPr id="244" name="Freeform 244"/>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45" name="TextBox 245"/>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46" name="Group 246"/>
            <p:cNvGrpSpPr/>
            <p:nvPr/>
          </p:nvGrpSpPr>
          <p:grpSpPr>
            <a:xfrm rot="0">
              <a:off x="3739965" y="271715"/>
              <a:ext cx="90911" cy="108956"/>
              <a:chOff x="0" y="0"/>
              <a:chExt cx="812800" cy="974136"/>
            </a:xfrm>
          </p:grpSpPr>
          <p:sp>
            <p:nvSpPr>
              <p:cNvPr id="247" name="Freeform 247"/>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48" name="TextBox 248"/>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49" name="Group 249"/>
            <p:cNvGrpSpPr/>
            <p:nvPr/>
          </p:nvGrpSpPr>
          <p:grpSpPr>
            <a:xfrm rot="0">
              <a:off x="3507164" y="271715"/>
              <a:ext cx="90911" cy="108956"/>
              <a:chOff x="0" y="0"/>
              <a:chExt cx="812800" cy="974136"/>
            </a:xfrm>
          </p:grpSpPr>
          <p:sp>
            <p:nvSpPr>
              <p:cNvPr id="250" name="Freeform 250"/>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51" name="TextBox 251"/>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52" name="Group 252"/>
            <p:cNvGrpSpPr/>
            <p:nvPr/>
          </p:nvGrpSpPr>
          <p:grpSpPr>
            <a:xfrm rot="0">
              <a:off x="3972766" y="271715"/>
              <a:ext cx="90911" cy="108956"/>
              <a:chOff x="0" y="0"/>
              <a:chExt cx="812800" cy="974136"/>
            </a:xfrm>
          </p:grpSpPr>
          <p:sp>
            <p:nvSpPr>
              <p:cNvPr id="253" name="Freeform 253"/>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54" name="TextBox 254"/>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55" name="Group 255"/>
            <p:cNvGrpSpPr/>
            <p:nvPr/>
          </p:nvGrpSpPr>
          <p:grpSpPr>
            <a:xfrm rot="0">
              <a:off x="3739965" y="527571"/>
              <a:ext cx="90911" cy="108956"/>
              <a:chOff x="0" y="0"/>
              <a:chExt cx="812800" cy="974136"/>
            </a:xfrm>
          </p:grpSpPr>
          <p:sp>
            <p:nvSpPr>
              <p:cNvPr id="256" name="Freeform 256"/>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57" name="TextBox 257"/>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58" name="Group 258"/>
            <p:cNvGrpSpPr/>
            <p:nvPr/>
          </p:nvGrpSpPr>
          <p:grpSpPr>
            <a:xfrm rot="0">
              <a:off x="3507164" y="527571"/>
              <a:ext cx="90911" cy="108956"/>
              <a:chOff x="0" y="0"/>
              <a:chExt cx="812800" cy="974136"/>
            </a:xfrm>
          </p:grpSpPr>
          <p:sp>
            <p:nvSpPr>
              <p:cNvPr id="259" name="Freeform 259"/>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60" name="TextBox 260"/>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61" name="Group 261"/>
            <p:cNvGrpSpPr/>
            <p:nvPr/>
          </p:nvGrpSpPr>
          <p:grpSpPr>
            <a:xfrm rot="0">
              <a:off x="3972766" y="527571"/>
              <a:ext cx="90911" cy="108956"/>
              <a:chOff x="0" y="0"/>
              <a:chExt cx="812800" cy="974136"/>
            </a:xfrm>
          </p:grpSpPr>
          <p:sp>
            <p:nvSpPr>
              <p:cNvPr id="262" name="Freeform 262"/>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63" name="TextBox 263"/>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64" name="Group 264"/>
            <p:cNvGrpSpPr/>
            <p:nvPr/>
          </p:nvGrpSpPr>
          <p:grpSpPr>
            <a:xfrm rot="0">
              <a:off x="3739965" y="783427"/>
              <a:ext cx="90911" cy="108956"/>
              <a:chOff x="0" y="0"/>
              <a:chExt cx="812800" cy="974136"/>
            </a:xfrm>
          </p:grpSpPr>
          <p:sp>
            <p:nvSpPr>
              <p:cNvPr id="265" name="Freeform 265"/>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66" name="TextBox 266"/>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67" name="Group 267"/>
            <p:cNvGrpSpPr/>
            <p:nvPr/>
          </p:nvGrpSpPr>
          <p:grpSpPr>
            <a:xfrm rot="0">
              <a:off x="3507164" y="783427"/>
              <a:ext cx="90911" cy="108956"/>
              <a:chOff x="0" y="0"/>
              <a:chExt cx="812800" cy="974136"/>
            </a:xfrm>
          </p:grpSpPr>
          <p:sp>
            <p:nvSpPr>
              <p:cNvPr id="268" name="Freeform 268"/>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69" name="TextBox 269"/>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70" name="Group 270"/>
            <p:cNvGrpSpPr/>
            <p:nvPr/>
          </p:nvGrpSpPr>
          <p:grpSpPr>
            <a:xfrm rot="0">
              <a:off x="3972766" y="783427"/>
              <a:ext cx="90911" cy="108956"/>
              <a:chOff x="0" y="0"/>
              <a:chExt cx="812800" cy="974136"/>
            </a:xfrm>
          </p:grpSpPr>
          <p:sp>
            <p:nvSpPr>
              <p:cNvPr id="271" name="Freeform 271"/>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72" name="TextBox 272"/>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73" name="Group 273"/>
            <p:cNvGrpSpPr/>
            <p:nvPr/>
          </p:nvGrpSpPr>
          <p:grpSpPr>
            <a:xfrm rot="0">
              <a:off x="2340980" y="0"/>
              <a:ext cx="90911" cy="108956"/>
              <a:chOff x="0" y="0"/>
              <a:chExt cx="812800" cy="974136"/>
            </a:xfrm>
          </p:grpSpPr>
          <p:sp>
            <p:nvSpPr>
              <p:cNvPr id="274" name="Freeform 274"/>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75" name="TextBox 275"/>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76" name="Group 276"/>
            <p:cNvGrpSpPr/>
            <p:nvPr/>
          </p:nvGrpSpPr>
          <p:grpSpPr>
            <a:xfrm rot="0">
              <a:off x="2108179" y="0"/>
              <a:ext cx="90911" cy="108956"/>
              <a:chOff x="0" y="0"/>
              <a:chExt cx="812800" cy="974136"/>
            </a:xfrm>
          </p:grpSpPr>
          <p:sp>
            <p:nvSpPr>
              <p:cNvPr id="277" name="Freeform 277"/>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78" name="TextBox 278"/>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79" name="Group 279"/>
            <p:cNvGrpSpPr/>
            <p:nvPr/>
          </p:nvGrpSpPr>
          <p:grpSpPr>
            <a:xfrm rot="0">
              <a:off x="2806583" y="0"/>
              <a:ext cx="90911" cy="108956"/>
              <a:chOff x="0" y="0"/>
              <a:chExt cx="812800" cy="974136"/>
            </a:xfrm>
          </p:grpSpPr>
          <p:sp>
            <p:nvSpPr>
              <p:cNvPr id="280" name="Freeform 280"/>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81" name="TextBox 281"/>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82" name="Group 282"/>
            <p:cNvGrpSpPr/>
            <p:nvPr/>
          </p:nvGrpSpPr>
          <p:grpSpPr>
            <a:xfrm rot="0">
              <a:off x="2573782" y="0"/>
              <a:ext cx="90911" cy="108956"/>
              <a:chOff x="0" y="0"/>
              <a:chExt cx="812800" cy="974136"/>
            </a:xfrm>
          </p:grpSpPr>
          <p:sp>
            <p:nvSpPr>
              <p:cNvPr id="283" name="Freeform 283"/>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84" name="TextBox 284"/>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85" name="Group 285"/>
            <p:cNvGrpSpPr/>
            <p:nvPr/>
          </p:nvGrpSpPr>
          <p:grpSpPr>
            <a:xfrm rot="0">
              <a:off x="3272186" y="0"/>
              <a:ext cx="90911" cy="108956"/>
              <a:chOff x="0" y="0"/>
              <a:chExt cx="812800" cy="974136"/>
            </a:xfrm>
          </p:grpSpPr>
          <p:sp>
            <p:nvSpPr>
              <p:cNvPr id="286" name="Freeform 286"/>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87" name="TextBox 287"/>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88" name="Group 288"/>
            <p:cNvGrpSpPr/>
            <p:nvPr/>
          </p:nvGrpSpPr>
          <p:grpSpPr>
            <a:xfrm rot="0">
              <a:off x="3039385" y="0"/>
              <a:ext cx="90911" cy="108956"/>
              <a:chOff x="0" y="0"/>
              <a:chExt cx="812800" cy="974136"/>
            </a:xfrm>
          </p:grpSpPr>
          <p:sp>
            <p:nvSpPr>
              <p:cNvPr id="289" name="Freeform 289"/>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90" name="TextBox 290"/>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91" name="Group 291"/>
            <p:cNvGrpSpPr/>
            <p:nvPr/>
          </p:nvGrpSpPr>
          <p:grpSpPr>
            <a:xfrm rot="0">
              <a:off x="2340980" y="255856"/>
              <a:ext cx="90911" cy="108956"/>
              <a:chOff x="0" y="0"/>
              <a:chExt cx="812800" cy="974136"/>
            </a:xfrm>
          </p:grpSpPr>
          <p:sp>
            <p:nvSpPr>
              <p:cNvPr id="292" name="Freeform 292"/>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93" name="TextBox 293"/>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94" name="Group 294"/>
            <p:cNvGrpSpPr/>
            <p:nvPr/>
          </p:nvGrpSpPr>
          <p:grpSpPr>
            <a:xfrm rot="0">
              <a:off x="2108179" y="255856"/>
              <a:ext cx="90911" cy="108956"/>
              <a:chOff x="0" y="0"/>
              <a:chExt cx="812800" cy="974136"/>
            </a:xfrm>
          </p:grpSpPr>
          <p:sp>
            <p:nvSpPr>
              <p:cNvPr id="295" name="Freeform 295"/>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96" name="TextBox 296"/>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297" name="Group 297"/>
            <p:cNvGrpSpPr/>
            <p:nvPr/>
          </p:nvGrpSpPr>
          <p:grpSpPr>
            <a:xfrm rot="0">
              <a:off x="2806583" y="255856"/>
              <a:ext cx="90911" cy="108956"/>
              <a:chOff x="0" y="0"/>
              <a:chExt cx="812800" cy="974136"/>
            </a:xfrm>
          </p:grpSpPr>
          <p:sp>
            <p:nvSpPr>
              <p:cNvPr id="298" name="Freeform 298"/>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299" name="TextBox 299"/>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00" name="Group 300"/>
            <p:cNvGrpSpPr/>
            <p:nvPr/>
          </p:nvGrpSpPr>
          <p:grpSpPr>
            <a:xfrm rot="0">
              <a:off x="2573782" y="255856"/>
              <a:ext cx="90911" cy="108956"/>
              <a:chOff x="0" y="0"/>
              <a:chExt cx="812800" cy="974136"/>
            </a:xfrm>
          </p:grpSpPr>
          <p:sp>
            <p:nvSpPr>
              <p:cNvPr id="301" name="Freeform 301"/>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02" name="TextBox 302"/>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03" name="Group 303"/>
            <p:cNvGrpSpPr/>
            <p:nvPr/>
          </p:nvGrpSpPr>
          <p:grpSpPr>
            <a:xfrm rot="0">
              <a:off x="3272186" y="255856"/>
              <a:ext cx="90911" cy="108956"/>
              <a:chOff x="0" y="0"/>
              <a:chExt cx="812800" cy="974136"/>
            </a:xfrm>
          </p:grpSpPr>
          <p:sp>
            <p:nvSpPr>
              <p:cNvPr id="304" name="Freeform 304"/>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05" name="TextBox 305"/>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06" name="Group 306"/>
            <p:cNvGrpSpPr/>
            <p:nvPr/>
          </p:nvGrpSpPr>
          <p:grpSpPr>
            <a:xfrm rot="0">
              <a:off x="3039385" y="255856"/>
              <a:ext cx="90911" cy="108956"/>
              <a:chOff x="0" y="0"/>
              <a:chExt cx="812800" cy="974136"/>
            </a:xfrm>
          </p:grpSpPr>
          <p:sp>
            <p:nvSpPr>
              <p:cNvPr id="307" name="Freeform 307"/>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08" name="TextBox 308"/>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09" name="Group 309"/>
            <p:cNvGrpSpPr/>
            <p:nvPr/>
          </p:nvGrpSpPr>
          <p:grpSpPr>
            <a:xfrm rot="0">
              <a:off x="2340980" y="511712"/>
              <a:ext cx="90911" cy="108956"/>
              <a:chOff x="0" y="0"/>
              <a:chExt cx="812800" cy="974136"/>
            </a:xfrm>
          </p:grpSpPr>
          <p:sp>
            <p:nvSpPr>
              <p:cNvPr id="310" name="Freeform 310"/>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11" name="TextBox 311"/>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12" name="Group 312"/>
            <p:cNvGrpSpPr/>
            <p:nvPr/>
          </p:nvGrpSpPr>
          <p:grpSpPr>
            <a:xfrm rot="0">
              <a:off x="2108179" y="511712"/>
              <a:ext cx="90911" cy="108956"/>
              <a:chOff x="0" y="0"/>
              <a:chExt cx="812800" cy="974136"/>
            </a:xfrm>
          </p:grpSpPr>
          <p:sp>
            <p:nvSpPr>
              <p:cNvPr id="313" name="Freeform 313"/>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14" name="TextBox 314"/>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15" name="Group 315"/>
            <p:cNvGrpSpPr/>
            <p:nvPr/>
          </p:nvGrpSpPr>
          <p:grpSpPr>
            <a:xfrm rot="0">
              <a:off x="2806583" y="511712"/>
              <a:ext cx="90911" cy="108956"/>
              <a:chOff x="0" y="0"/>
              <a:chExt cx="812800" cy="974136"/>
            </a:xfrm>
          </p:grpSpPr>
          <p:sp>
            <p:nvSpPr>
              <p:cNvPr id="316" name="Freeform 316"/>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17" name="TextBox 317"/>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18" name="Group 318"/>
            <p:cNvGrpSpPr/>
            <p:nvPr/>
          </p:nvGrpSpPr>
          <p:grpSpPr>
            <a:xfrm rot="0">
              <a:off x="2573782" y="511712"/>
              <a:ext cx="90911" cy="108956"/>
              <a:chOff x="0" y="0"/>
              <a:chExt cx="812800" cy="974136"/>
            </a:xfrm>
          </p:grpSpPr>
          <p:sp>
            <p:nvSpPr>
              <p:cNvPr id="319" name="Freeform 319"/>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20" name="TextBox 320"/>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21" name="Group 321"/>
            <p:cNvGrpSpPr/>
            <p:nvPr/>
          </p:nvGrpSpPr>
          <p:grpSpPr>
            <a:xfrm rot="0">
              <a:off x="3272186" y="511712"/>
              <a:ext cx="90911" cy="108956"/>
              <a:chOff x="0" y="0"/>
              <a:chExt cx="812800" cy="974136"/>
            </a:xfrm>
          </p:grpSpPr>
          <p:sp>
            <p:nvSpPr>
              <p:cNvPr id="322" name="Freeform 322"/>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23" name="TextBox 323"/>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24" name="Group 324"/>
            <p:cNvGrpSpPr/>
            <p:nvPr/>
          </p:nvGrpSpPr>
          <p:grpSpPr>
            <a:xfrm rot="0">
              <a:off x="3039385" y="511712"/>
              <a:ext cx="90911" cy="108956"/>
              <a:chOff x="0" y="0"/>
              <a:chExt cx="812800" cy="974136"/>
            </a:xfrm>
          </p:grpSpPr>
          <p:sp>
            <p:nvSpPr>
              <p:cNvPr id="325" name="Freeform 325"/>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26" name="TextBox 326"/>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27" name="Group 327"/>
            <p:cNvGrpSpPr/>
            <p:nvPr/>
          </p:nvGrpSpPr>
          <p:grpSpPr>
            <a:xfrm rot="0">
              <a:off x="2340980" y="767569"/>
              <a:ext cx="90911" cy="108956"/>
              <a:chOff x="0" y="0"/>
              <a:chExt cx="812800" cy="974136"/>
            </a:xfrm>
          </p:grpSpPr>
          <p:sp>
            <p:nvSpPr>
              <p:cNvPr id="328" name="Freeform 328"/>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29" name="TextBox 329"/>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30" name="Group 330"/>
            <p:cNvGrpSpPr/>
            <p:nvPr/>
          </p:nvGrpSpPr>
          <p:grpSpPr>
            <a:xfrm rot="0">
              <a:off x="2108179" y="767569"/>
              <a:ext cx="90911" cy="108956"/>
              <a:chOff x="0" y="0"/>
              <a:chExt cx="812800" cy="974136"/>
            </a:xfrm>
          </p:grpSpPr>
          <p:sp>
            <p:nvSpPr>
              <p:cNvPr id="331" name="Freeform 331"/>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32" name="TextBox 332"/>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33" name="Group 333"/>
            <p:cNvGrpSpPr/>
            <p:nvPr/>
          </p:nvGrpSpPr>
          <p:grpSpPr>
            <a:xfrm rot="0">
              <a:off x="2806583" y="767569"/>
              <a:ext cx="90911" cy="108956"/>
              <a:chOff x="0" y="0"/>
              <a:chExt cx="812800" cy="974136"/>
            </a:xfrm>
          </p:grpSpPr>
          <p:sp>
            <p:nvSpPr>
              <p:cNvPr id="334" name="Freeform 334"/>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35" name="TextBox 335"/>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36" name="Group 336"/>
            <p:cNvGrpSpPr/>
            <p:nvPr/>
          </p:nvGrpSpPr>
          <p:grpSpPr>
            <a:xfrm rot="0">
              <a:off x="2573782" y="767569"/>
              <a:ext cx="90911" cy="108956"/>
              <a:chOff x="0" y="0"/>
              <a:chExt cx="812800" cy="974136"/>
            </a:xfrm>
          </p:grpSpPr>
          <p:sp>
            <p:nvSpPr>
              <p:cNvPr id="337" name="Freeform 337"/>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38" name="TextBox 338"/>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39" name="Group 339"/>
            <p:cNvGrpSpPr/>
            <p:nvPr/>
          </p:nvGrpSpPr>
          <p:grpSpPr>
            <a:xfrm rot="0">
              <a:off x="3272186" y="767569"/>
              <a:ext cx="90911" cy="108956"/>
              <a:chOff x="0" y="0"/>
              <a:chExt cx="812800" cy="974136"/>
            </a:xfrm>
          </p:grpSpPr>
          <p:sp>
            <p:nvSpPr>
              <p:cNvPr id="340" name="Freeform 340"/>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41" name="TextBox 341"/>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42" name="Group 342"/>
            <p:cNvGrpSpPr/>
            <p:nvPr/>
          </p:nvGrpSpPr>
          <p:grpSpPr>
            <a:xfrm rot="0">
              <a:off x="3039385" y="767569"/>
              <a:ext cx="90911" cy="108956"/>
              <a:chOff x="0" y="0"/>
              <a:chExt cx="812800" cy="974136"/>
            </a:xfrm>
          </p:grpSpPr>
          <p:sp>
            <p:nvSpPr>
              <p:cNvPr id="343" name="Freeform 343"/>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44" name="TextBox 344"/>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grpSp>
        <p:nvGrpSpPr>
          <p:cNvPr id="345" name="Group 345"/>
          <p:cNvGrpSpPr/>
          <p:nvPr/>
        </p:nvGrpSpPr>
        <p:grpSpPr>
          <a:xfrm rot="0">
            <a:off x="0" y="2412820"/>
            <a:ext cx="3047758" cy="669287"/>
            <a:chOff x="0" y="0"/>
            <a:chExt cx="4063677" cy="892383"/>
          </a:xfrm>
        </p:grpSpPr>
        <p:grpSp>
          <p:nvGrpSpPr>
            <p:cNvPr id="346" name="Group 346"/>
            <p:cNvGrpSpPr/>
            <p:nvPr/>
          </p:nvGrpSpPr>
          <p:grpSpPr>
            <a:xfrm rot="0">
              <a:off x="1631786" y="15859"/>
              <a:ext cx="90911" cy="108956"/>
              <a:chOff x="0" y="0"/>
              <a:chExt cx="812800" cy="974136"/>
            </a:xfrm>
          </p:grpSpPr>
          <p:sp>
            <p:nvSpPr>
              <p:cNvPr id="347" name="Freeform 347"/>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48" name="TextBox 348"/>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49" name="Group 349"/>
            <p:cNvGrpSpPr/>
            <p:nvPr/>
          </p:nvGrpSpPr>
          <p:grpSpPr>
            <a:xfrm rot="0">
              <a:off x="1398985" y="15859"/>
              <a:ext cx="90911" cy="108956"/>
              <a:chOff x="0" y="0"/>
              <a:chExt cx="812800" cy="974136"/>
            </a:xfrm>
          </p:grpSpPr>
          <p:sp>
            <p:nvSpPr>
              <p:cNvPr id="350" name="Freeform 350"/>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51" name="TextBox 351"/>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52" name="Group 352"/>
            <p:cNvGrpSpPr/>
            <p:nvPr/>
          </p:nvGrpSpPr>
          <p:grpSpPr>
            <a:xfrm rot="0">
              <a:off x="1864587" y="15859"/>
              <a:ext cx="90911" cy="108956"/>
              <a:chOff x="0" y="0"/>
              <a:chExt cx="812800" cy="974136"/>
            </a:xfrm>
          </p:grpSpPr>
          <p:sp>
            <p:nvSpPr>
              <p:cNvPr id="353" name="Freeform 353"/>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54" name="TextBox 354"/>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55" name="Group 355"/>
            <p:cNvGrpSpPr/>
            <p:nvPr/>
          </p:nvGrpSpPr>
          <p:grpSpPr>
            <a:xfrm rot="0">
              <a:off x="1631786" y="271715"/>
              <a:ext cx="90911" cy="108956"/>
              <a:chOff x="0" y="0"/>
              <a:chExt cx="812800" cy="974136"/>
            </a:xfrm>
          </p:grpSpPr>
          <p:sp>
            <p:nvSpPr>
              <p:cNvPr id="356" name="Freeform 356"/>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57" name="TextBox 357"/>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58" name="Group 358"/>
            <p:cNvGrpSpPr/>
            <p:nvPr/>
          </p:nvGrpSpPr>
          <p:grpSpPr>
            <a:xfrm rot="0">
              <a:off x="1398985" y="271715"/>
              <a:ext cx="90911" cy="108956"/>
              <a:chOff x="0" y="0"/>
              <a:chExt cx="812800" cy="974136"/>
            </a:xfrm>
          </p:grpSpPr>
          <p:sp>
            <p:nvSpPr>
              <p:cNvPr id="359" name="Freeform 359"/>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60" name="TextBox 360"/>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61" name="Group 361"/>
            <p:cNvGrpSpPr/>
            <p:nvPr/>
          </p:nvGrpSpPr>
          <p:grpSpPr>
            <a:xfrm rot="0">
              <a:off x="1864587" y="271715"/>
              <a:ext cx="90911" cy="108956"/>
              <a:chOff x="0" y="0"/>
              <a:chExt cx="812800" cy="974136"/>
            </a:xfrm>
          </p:grpSpPr>
          <p:sp>
            <p:nvSpPr>
              <p:cNvPr id="362" name="Freeform 362"/>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63" name="TextBox 363"/>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64" name="Group 364"/>
            <p:cNvGrpSpPr/>
            <p:nvPr/>
          </p:nvGrpSpPr>
          <p:grpSpPr>
            <a:xfrm rot="0">
              <a:off x="1631786" y="527571"/>
              <a:ext cx="90911" cy="108956"/>
              <a:chOff x="0" y="0"/>
              <a:chExt cx="812800" cy="974136"/>
            </a:xfrm>
          </p:grpSpPr>
          <p:sp>
            <p:nvSpPr>
              <p:cNvPr id="365" name="Freeform 365"/>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66" name="TextBox 366"/>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67" name="Group 367"/>
            <p:cNvGrpSpPr/>
            <p:nvPr/>
          </p:nvGrpSpPr>
          <p:grpSpPr>
            <a:xfrm rot="0">
              <a:off x="1398985" y="527571"/>
              <a:ext cx="90911" cy="108956"/>
              <a:chOff x="0" y="0"/>
              <a:chExt cx="812800" cy="974136"/>
            </a:xfrm>
          </p:grpSpPr>
          <p:sp>
            <p:nvSpPr>
              <p:cNvPr id="368" name="Freeform 368"/>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69" name="TextBox 369"/>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70" name="Group 370"/>
            <p:cNvGrpSpPr/>
            <p:nvPr/>
          </p:nvGrpSpPr>
          <p:grpSpPr>
            <a:xfrm rot="0">
              <a:off x="1864587" y="527571"/>
              <a:ext cx="90911" cy="108956"/>
              <a:chOff x="0" y="0"/>
              <a:chExt cx="812800" cy="974136"/>
            </a:xfrm>
          </p:grpSpPr>
          <p:sp>
            <p:nvSpPr>
              <p:cNvPr id="371" name="Freeform 371"/>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72" name="TextBox 372"/>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73" name="Group 373"/>
            <p:cNvGrpSpPr/>
            <p:nvPr/>
          </p:nvGrpSpPr>
          <p:grpSpPr>
            <a:xfrm rot="0">
              <a:off x="1631786" y="783427"/>
              <a:ext cx="90911" cy="108956"/>
              <a:chOff x="0" y="0"/>
              <a:chExt cx="812800" cy="974136"/>
            </a:xfrm>
          </p:grpSpPr>
          <p:sp>
            <p:nvSpPr>
              <p:cNvPr id="374" name="Freeform 374"/>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75" name="TextBox 375"/>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76" name="Group 376"/>
            <p:cNvGrpSpPr/>
            <p:nvPr/>
          </p:nvGrpSpPr>
          <p:grpSpPr>
            <a:xfrm rot="0">
              <a:off x="1398985" y="783427"/>
              <a:ext cx="90911" cy="108956"/>
              <a:chOff x="0" y="0"/>
              <a:chExt cx="812800" cy="974136"/>
            </a:xfrm>
          </p:grpSpPr>
          <p:sp>
            <p:nvSpPr>
              <p:cNvPr id="377" name="Freeform 377"/>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78" name="TextBox 378"/>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79" name="Group 379"/>
            <p:cNvGrpSpPr/>
            <p:nvPr/>
          </p:nvGrpSpPr>
          <p:grpSpPr>
            <a:xfrm rot="0">
              <a:off x="1864587" y="783427"/>
              <a:ext cx="90911" cy="108956"/>
              <a:chOff x="0" y="0"/>
              <a:chExt cx="812800" cy="974136"/>
            </a:xfrm>
          </p:grpSpPr>
          <p:sp>
            <p:nvSpPr>
              <p:cNvPr id="380" name="Freeform 380"/>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81" name="TextBox 381"/>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82" name="Group 382"/>
            <p:cNvGrpSpPr/>
            <p:nvPr/>
          </p:nvGrpSpPr>
          <p:grpSpPr>
            <a:xfrm rot="0">
              <a:off x="232801" y="0"/>
              <a:ext cx="90911" cy="108956"/>
              <a:chOff x="0" y="0"/>
              <a:chExt cx="812800" cy="974136"/>
            </a:xfrm>
          </p:grpSpPr>
          <p:sp>
            <p:nvSpPr>
              <p:cNvPr id="383" name="Freeform 383"/>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84" name="TextBox 384"/>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85" name="Group 385"/>
            <p:cNvGrpSpPr/>
            <p:nvPr/>
          </p:nvGrpSpPr>
          <p:grpSpPr>
            <a:xfrm rot="0">
              <a:off x="0" y="0"/>
              <a:ext cx="90911" cy="108956"/>
              <a:chOff x="0" y="0"/>
              <a:chExt cx="812800" cy="974136"/>
            </a:xfrm>
          </p:grpSpPr>
          <p:sp>
            <p:nvSpPr>
              <p:cNvPr id="386" name="Freeform 386"/>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87" name="TextBox 387"/>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88" name="Group 388"/>
            <p:cNvGrpSpPr/>
            <p:nvPr/>
          </p:nvGrpSpPr>
          <p:grpSpPr>
            <a:xfrm rot="0">
              <a:off x="698404" y="0"/>
              <a:ext cx="90911" cy="108956"/>
              <a:chOff x="0" y="0"/>
              <a:chExt cx="812800" cy="974136"/>
            </a:xfrm>
          </p:grpSpPr>
          <p:sp>
            <p:nvSpPr>
              <p:cNvPr id="389" name="Freeform 389"/>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90" name="TextBox 390"/>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91" name="Group 391"/>
            <p:cNvGrpSpPr/>
            <p:nvPr/>
          </p:nvGrpSpPr>
          <p:grpSpPr>
            <a:xfrm rot="0">
              <a:off x="465603" y="0"/>
              <a:ext cx="90911" cy="108956"/>
              <a:chOff x="0" y="0"/>
              <a:chExt cx="812800" cy="974136"/>
            </a:xfrm>
          </p:grpSpPr>
          <p:sp>
            <p:nvSpPr>
              <p:cNvPr id="392" name="Freeform 392"/>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93" name="TextBox 393"/>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94" name="Group 394"/>
            <p:cNvGrpSpPr/>
            <p:nvPr/>
          </p:nvGrpSpPr>
          <p:grpSpPr>
            <a:xfrm rot="0">
              <a:off x="1164007" y="0"/>
              <a:ext cx="90911" cy="108956"/>
              <a:chOff x="0" y="0"/>
              <a:chExt cx="812800" cy="974136"/>
            </a:xfrm>
          </p:grpSpPr>
          <p:sp>
            <p:nvSpPr>
              <p:cNvPr id="395" name="Freeform 395"/>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96" name="TextBox 396"/>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397" name="Group 397"/>
            <p:cNvGrpSpPr/>
            <p:nvPr/>
          </p:nvGrpSpPr>
          <p:grpSpPr>
            <a:xfrm rot="0">
              <a:off x="931206" y="0"/>
              <a:ext cx="90911" cy="108956"/>
              <a:chOff x="0" y="0"/>
              <a:chExt cx="812800" cy="974136"/>
            </a:xfrm>
          </p:grpSpPr>
          <p:sp>
            <p:nvSpPr>
              <p:cNvPr id="398" name="Freeform 398"/>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399" name="TextBox 399"/>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00" name="Group 400"/>
            <p:cNvGrpSpPr/>
            <p:nvPr/>
          </p:nvGrpSpPr>
          <p:grpSpPr>
            <a:xfrm rot="0">
              <a:off x="232801" y="255856"/>
              <a:ext cx="90911" cy="108956"/>
              <a:chOff x="0" y="0"/>
              <a:chExt cx="812800" cy="974136"/>
            </a:xfrm>
          </p:grpSpPr>
          <p:sp>
            <p:nvSpPr>
              <p:cNvPr id="401" name="Freeform 401"/>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02" name="TextBox 402"/>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03" name="Group 403"/>
            <p:cNvGrpSpPr/>
            <p:nvPr/>
          </p:nvGrpSpPr>
          <p:grpSpPr>
            <a:xfrm rot="0">
              <a:off x="0" y="255856"/>
              <a:ext cx="90911" cy="108956"/>
              <a:chOff x="0" y="0"/>
              <a:chExt cx="812800" cy="974136"/>
            </a:xfrm>
          </p:grpSpPr>
          <p:sp>
            <p:nvSpPr>
              <p:cNvPr id="404" name="Freeform 404"/>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05" name="TextBox 405"/>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06" name="Group 406"/>
            <p:cNvGrpSpPr/>
            <p:nvPr/>
          </p:nvGrpSpPr>
          <p:grpSpPr>
            <a:xfrm rot="0">
              <a:off x="698404" y="255856"/>
              <a:ext cx="90911" cy="108956"/>
              <a:chOff x="0" y="0"/>
              <a:chExt cx="812800" cy="974136"/>
            </a:xfrm>
          </p:grpSpPr>
          <p:sp>
            <p:nvSpPr>
              <p:cNvPr id="407" name="Freeform 407"/>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08" name="TextBox 408"/>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09" name="Group 409"/>
            <p:cNvGrpSpPr/>
            <p:nvPr/>
          </p:nvGrpSpPr>
          <p:grpSpPr>
            <a:xfrm rot="0">
              <a:off x="465603" y="255856"/>
              <a:ext cx="90911" cy="108956"/>
              <a:chOff x="0" y="0"/>
              <a:chExt cx="812800" cy="974136"/>
            </a:xfrm>
          </p:grpSpPr>
          <p:sp>
            <p:nvSpPr>
              <p:cNvPr id="410" name="Freeform 410"/>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11" name="TextBox 411"/>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12" name="Group 412"/>
            <p:cNvGrpSpPr/>
            <p:nvPr/>
          </p:nvGrpSpPr>
          <p:grpSpPr>
            <a:xfrm rot="0">
              <a:off x="1164007" y="255856"/>
              <a:ext cx="90911" cy="108956"/>
              <a:chOff x="0" y="0"/>
              <a:chExt cx="812800" cy="974136"/>
            </a:xfrm>
          </p:grpSpPr>
          <p:sp>
            <p:nvSpPr>
              <p:cNvPr id="413" name="Freeform 413"/>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14" name="TextBox 414"/>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15" name="Group 415"/>
            <p:cNvGrpSpPr/>
            <p:nvPr/>
          </p:nvGrpSpPr>
          <p:grpSpPr>
            <a:xfrm rot="0">
              <a:off x="931206" y="255856"/>
              <a:ext cx="90911" cy="108956"/>
              <a:chOff x="0" y="0"/>
              <a:chExt cx="812800" cy="974136"/>
            </a:xfrm>
          </p:grpSpPr>
          <p:sp>
            <p:nvSpPr>
              <p:cNvPr id="416" name="Freeform 416"/>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17" name="TextBox 417"/>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18" name="Group 418"/>
            <p:cNvGrpSpPr/>
            <p:nvPr/>
          </p:nvGrpSpPr>
          <p:grpSpPr>
            <a:xfrm rot="0">
              <a:off x="232801" y="511712"/>
              <a:ext cx="90911" cy="108956"/>
              <a:chOff x="0" y="0"/>
              <a:chExt cx="812800" cy="974136"/>
            </a:xfrm>
          </p:grpSpPr>
          <p:sp>
            <p:nvSpPr>
              <p:cNvPr id="419" name="Freeform 419"/>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20" name="TextBox 420"/>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21" name="Group 421"/>
            <p:cNvGrpSpPr/>
            <p:nvPr/>
          </p:nvGrpSpPr>
          <p:grpSpPr>
            <a:xfrm rot="0">
              <a:off x="0" y="511712"/>
              <a:ext cx="90911" cy="108956"/>
              <a:chOff x="0" y="0"/>
              <a:chExt cx="812800" cy="974136"/>
            </a:xfrm>
          </p:grpSpPr>
          <p:sp>
            <p:nvSpPr>
              <p:cNvPr id="422" name="Freeform 422"/>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23" name="TextBox 423"/>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24" name="Group 424"/>
            <p:cNvGrpSpPr/>
            <p:nvPr/>
          </p:nvGrpSpPr>
          <p:grpSpPr>
            <a:xfrm rot="0">
              <a:off x="698404" y="511712"/>
              <a:ext cx="90911" cy="108956"/>
              <a:chOff x="0" y="0"/>
              <a:chExt cx="812800" cy="974136"/>
            </a:xfrm>
          </p:grpSpPr>
          <p:sp>
            <p:nvSpPr>
              <p:cNvPr id="425" name="Freeform 425"/>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26" name="TextBox 426"/>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27" name="Group 427"/>
            <p:cNvGrpSpPr/>
            <p:nvPr/>
          </p:nvGrpSpPr>
          <p:grpSpPr>
            <a:xfrm rot="0">
              <a:off x="465603" y="511712"/>
              <a:ext cx="90911" cy="108956"/>
              <a:chOff x="0" y="0"/>
              <a:chExt cx="812800" cy="974136"/>
            </a:xfrm>
          </p:grpSpPr>
          <p:sp>
            <p:nvSpPr>
              <p:cNvPr id="428" name="Freeform 428"/>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29" name="TextBox 429"/>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30" name="Group 430"/>
            <p:cNvGrpSpPr/>
            <p:nvPr/>
          </p:nvGrpSpPr>
          <p:grpSpPr>
            <a:xfrm rot="0">
              <a:off x="1164007" y="511712"/>
              <a:ext cx="90911" cy="108956"/>
              <a:chOff x="0" y="0"/>
              <a:chExt cx="812800" cy="974136"/>
            </a:xfrm>
          </p:grpSpPr>
          <p:sp>
            <p:nvSpPr>
              <p:cNvPr id="431" name="Freeform 431"/>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32" name="TextBox 432"/>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33" name="Group 433"/>
            <p:cNvGrpSpPr/>
            <p:nvPr/>
          </p:nvGrpSpPr>
          <p:grpSpPr>
            <a:xfrm rot="0">
              <a:off x="931206" y="511712"/>
              <a:ext cx="90911" cy="108956"/>
              <a:chOff x="0" y="0"/>
              <a:chExt cx="812800" cy="974136"/>
            </a:xfrm>
          </p:grpSpPr>
          <p:sp>
            <p:nvSpPr>
              <p:cNvPr id="434" name="Freeform 434"/>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35" name="TextBox 435"/>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36" name="Group 436"/>
            <p:cNvGrpSpPr/>
            <p:nvPr/>
          </p:nvGrpSpPr>
          <p:grpSpPr>
            <a:xfrm rot="0">
              <a:off x="232801" y="767569"/>
              <a:ext cx="90911" cy="108956"/>
              <a:chOff x="0" y="0"/>
              <a:chExt cx="812800" cy="974136"/>
            </a:xfrm>
          </p:grpSpPr>
          <p:sp>
            <p:nvSpPr>
              <p:cNvPr id="437" name="Freeform 437"/>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38" name="TextBox 438"/>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39" name="Group 439"/>
            <p:cNvGrpSpPr/>
            <p:nvPr/>
          </p:nvGrpSpPr>
          <p:grpSpPr>
            <a:xfrm rot="0">
              <a:off x="0" y="767569"/>
              <a:ext cx="90911" cy="108956"/>
              <a:chOff x="0" y="0"/>
              <a:chExt cx="812800" cy="974136"/>
            </a:xfrm>
          </p:grpSpPr>
          <p:sp>
            <p:nvSpPr>
              <p:cNvPr id="440" name="Freeform 440"/>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41" name="TextBox 441"/>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42" name="Group 442"/>
            <p:cNvGrpSpPr/>
            <p:nvPr/>
          </p:nvGrpSpPr>
          <p:grpSpPr>
            <a:xfrm rot="0">
              <a:off x="698404" y="767569"/>
              <a:ext cx="90911" cy="108956"/>
              <a:chOff x="0" y="0"/>
              <a:chExt cx="812800" cy="974136"/>
            </a:xfrm>
          </p:grpSpPr>
          <p:sp>
            <p:nvSpPr>
              <p:cNvPr id="443" name="Freeform 443"/>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44" name="TextBox 444"/>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45" name="Group 445"/>
            <p:cNvGrpSpPr/>
            <p:nvPr/>
          </p:nvGrpSpPr>
          <p:grpSpPr>
            <a:xfrm rot="0">
              <a:off x="465603" y="767569"/>
              <a:ext cx="90911" cy="108956"/>
              <a:chOff x="0" y="0"/>
              <a:chExt cx="812800" cy="974136"/>
            </a:xfrm>
          </p:grpSpPr>
          <p:sp>
            <p:nvSpPr>
              <p:cNvPr id="446" name="Freeform 446"/>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47" name="TextBox 447"/>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48" name="Group 448"/>
            <p:cNvGrpSpPr/>
            <p:nvPr/>
          </p:nvGrpSpPr>
          <p:grpSpPr>
            <a:xfrm rot="0">
              <a:off x="1164007" y="767569"/>
              <a:ext cx="90911" cy="108956"/>
              <a:chOff x="0" y="0"/>
              <a:chExt cx="812800" cy="974136"/>
            </a:xfrm>
          </p:grpSpPr>
          <p:sp>
            <p:nvSpPr>
              <p:cNvPr id="449" name="Freeform 449"/>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50" name="TextBox 450"/>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51" name="Group 451"/>
            <p:cNvGrpSpPr/>
            <p:nvPr/>
          </p:nvGrpSpPr>
          <p:grpSpPr>
            <a:xfrm rot="0">
              <a:off x="931206" y="767569"/>
              <a:ext cx="90911" cy="108956"/>
              <a:chOff x="0" y="0"/>
              <a:chExt cx="812800" cy="974136"/>
            </a:xfrm>
          </p:grpSpPr>
          <p:sp>
            <p:nvSpPr>
              <p:cNvPr id="452" name="Freeform 452"/>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53" name="TextBox 453"/>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54" name="Group 454"/>
            <p:cNvGrpSpPr/>
            <p:nvPr/>
          </p:nvGrpSpPr>
          <p:grpSpPr>
            <a:xfrm rot="0">
              <a:off x="3739965" y="15859"/>
              <a:ext cx="90911" cy="108956"/>
              <a:chOff x="0" y="0"/>
              <a:chExt cx="812800" cy="974136"/>
            </a:xfrm>
          </p:grpSpPr>
          <p:sp>
            <p:nvSpPr>
              <p:cNvPr id="455" name="Freeform 455"/>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56" name="TextBox 456"/>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57" name="Group 457"/>
            <p:cNvGrpSpPr/>
            <p:nvPr/>
          </p:nvGrpSpPr>
          <p:grpSpPr>
            <a:xfrm rot="0">
              <a:off x="3507164" y="15859"/>
              <a:ext cx="90911" cy="108956"/>
              <a:chOff x="0" y="0"/>
              <a:chExt cx="812800" cy="974136"/>
            </a:xfrm>
          </p:grpSpPr>
          <p:sp>
            <p:nvSpPr>
              <p:cNvPr id="458" name="Freeform 458"/>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59" name="TextBox 459"/>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60" name="Group 460"/>
            <p:cNvGrpSpPr/>
            <p:nvPr/>
          </p:nvGrpSpPr>
          <p:grpSpPr>
            <a:xfrm rot="0">
              <a:off x="3972766" y="15859"/>
              <a:ext cx="90911" cy="108956"/>
              <a:chOff x="0" y="0"/>
              <a:chExt cx="812800" cy="974136"/>
            </a:xfrm>
          </p:grpSpPr>
          <p:sp>
            <p:nvSpPr>
              <p:cNvPr id="461" name="Freeform 461"/>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62" name="TextBox 462"/>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63" name="Group 463"/>
            <p:cNvGrpSpPr/>
            <p:nvPr/>
          </p:nvGrpSpPr>
          <p:grpSpPr>
            <a:xfrm rot="0">
              <a:off x="3739965" y="271715"/>
              <a:ext cx="90911" cy="108956"/>
              <a:chOff x="0" y="0"/>
              <a:chExt cx="812800" cy="974136"/>
            </a:xfrm>
          </p:grpSpPr>
          <p:sp>
            <p:nvSpPr>
              <p:cNvPr id="464" name="Freeform 464"/>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65" name="TextBox 465"/>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66" name="Group 466"/>
            <p:cNvGrpSpPr/>
            <p:nvPr/>
          </p:nvGrpSpPr>
          <p:grpSpPr>
            <a:xfrm rot="0">
              <a:off x="3507164" y="271715"/>
              <a:ext cx="90911" cy="108956"/>
              <a:chOff x="0" y="0"/>
              <a:chExt cx="812800" cy="974136"/>
            </a:xfrm>
          </p:grpSpPr>
          <p:sp>
            <p:nvSpPr>
              <p:cNvPr id="467" name="Freeform 467"/>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68" name="TextBox 468"/>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69" name="Group 469"/>
            <p:cNvGrpSpPr/>
            <p:nvPr/>
          </p:nvGrpSpPr>
          <p:grpSpPr>
            <a:xfrm rot="0">
              <a:off x="3972766" y="271715"/>
              <a:ext cx="90911" cy="108956"/>
              <a:chOff x="0" y="0"/>
              <a:chExt cx="812800" cy="974136"/>
            </a:xfrm>
          </p:grpSpPr>
          <p:sp>
            <p:nvSpPr>
              <p:cNvPr id="470" name="Freeform 470"/>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71" name="TextBox 471"/>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72" name="Group 472"/>
            <p:cNvGrpSpPr/>
            <p:nvPr/>
          </p:nvGrpSpPr>
          <p:grpSpPr>
            <a:xfrm rot="0">
              <a:off x="3739965" y="527571"/>
              <a:ext cx="90911" cy="108956"/>
              <a:chOff x="0" y="0"/>
              <a:chExt cx="812800" cy="974136"/>
            </a:xfrm>
          </p:grpSpPr>
          <p:sp>
            <p:nvSpPr>
              <p:cNvPr id="473" name="Freeform 473"/>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74" name="TextBox 474"/>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75" name="Group 475"/>
            <p:cNvGrpSpPr/>
            <p:nvPr/>
          </p:nvGrpSpPr>
          <p:grpSpPr>
            <a:xfrm rot="0">
              <a:off x="3507164" y="527571"/>
              <a:ext cx="90911" cy="108956"/>
              <a:chOff x="0" y="0"/>
              <a:chExt cx="812800" cy="974136"/>
            </a:xfrm>
          </p:grpSpPr>
          <p:sp>
            <p:nvSpPr>
              <p:cNvPr id="476" name="Freeform 476"/>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77" name="TextBox 477"/>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78" name="Group 478"/>
            <p:cNvGrpSpPr/>
            <p:nvPr/>
          </p:nvGrpSpPr>
          <p:grpSpPr>
            <a:xfrm rot="0">
              <a:off x="3972766" y="527571"/>
              <a:ext cx="90911" cy="108956"/>
              <a:chOff x="0" y="0"/>
              <a:chExt cx="812800" cy="974136"/>
            </a:xfrm>
          </p:grpSpPr>
          <p:sp>
            <p:nvSpPr>
              <p:cNvPr id="479" name="Freeform 479"/>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80" name="TextBox 480"/>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81" name="Group 481"/>
            <p:cNvGrpSpPr/>
            <p:nvPr/>
          </p:nvGrpSpPr>
          <p:grpSpPr>
            <a:xfrm rot="0">
              <a:off x="3739965" y="783427"/>
              <a:ext cx="90911" cy="108956"/>
              <a:chOff x="0" y="0"/>
              <a:chExt cx="812800" cy="974136"/>
            </a:xfrm>
          </p:grpSpPr>
          <p:sp>
            <p:nvSpPr>
              <p:cNvPr id="482" name="Freeform 482"/>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83" name="TextBox 483"/>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84" name="Group 484"/>
            <p:cNvGrpSpPr/>
            <p:nvPr/>
          </p:nvGrpSpPr>
          <p:grpSpPr>
            <a:xfrm rot="0">
              <a:off x="3507164" y="783427"/>
              <a:ext cx="90911" cy="108956"/>
              <a:chOff x="0" y="0"/>
              <a:chExt cx="812800" cy="974136"/>
            </a:xfrm>
          </p:grpSpPr>
          <p:sp>
            <p:nvSpPr>
              <p:cNvPr id="485" name="Freeform 485"/>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86" name="TextBox 486"/>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87" name="Group 487"/>
            <p:cNvGrpSpPr/>
            <p:nvPr/>
          </p:nvGrpSpPr>
          <p:grpSpPr>
            <a:xfrm rot="0">
              <a:off x="3972766" y="783427"/>
              <a:ext cx="90911" cy="108956"/>
              <a:chOff x="0" y="0"/>
              <a:chExt cx="812800" cy="974136"/>
            </a:xfrm>
          </p:grpSpPr>
          <p:sp>
            <p:nvSpPr>
              <p:cNvPr id="488" name="Freeform 488"/>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89" name="TextBox 489"/>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90" name="Group 490"/>
            <p:cNvGrpSpPr/>
            <p:nvPr/>
          </p:nvGrpSpPr>
          <p:grpSpPr>
            <a:xfrm rot="0">
              <a:off x="2340980" y="0"/>
              <a:ext cx="90911" cy="108956"/>
              <a:chOff x="0" y="0"/>
              <a:chExt cx="812800" cy="974136"/>
            </a:xfrm>
          </p:grpSpPr>
          <p:sp>
            <p:nvSpPr>
              <p:cNvPr id="491" name="Freeform 491"/>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92" name="TextBox 492"/>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93" name="Group 493"/>
            <p:cNvGrpSpPr/>
            <p:nvPr/>
          </p:nvGrpSpPr>
          <p:grpSpPr>
            <a:xfrm rot="0">
              <a:off x="2108179" y="0"/>
              <a:ext cx="90911" cy="108956"/>
              <a:chOff x="0" y="0"/>
              <a:chExt cx="812800" cy="974136"/>
            </a:xfrm>
          </p:grpSpPr>
          <p:sp>
            <p:nvSpPr>
              <p:cNvPr id="494" name="Freeform 494"/>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95" name="TextBox 495"/>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96" name="Group 496"/>
            <p:cNvGrpSpPr/>
            <p:nvPr/>
          </p:nvGrpSpPr>
          <p:grpSpPr>
            <a:xfrm rot="0">
              <a:off x="2806583" y="0"/>
              <a:ext cx="90911" cy="108956"/>
              <a:chOff x="0" y="0"/>
              <a:chExt cx="812800" cy="974136"/>
            </a:xfrm>
          </p:grpSpPr>
          <p:sp>
            <p:nvSpPr>
              <p:cNvPr id="497" name="Freeform 497"/>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498" name="TextBox 498"/>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499" name="Group 499"/>
            <p:cNvGrpSpPr/>
            <p:nvPr/>
          </p:nvGrpSpPr>
          <p:grpSpPr>
            <a:xfrm rot="0">
              <a:off x="2573782" y="0"/>
              <a:ext cx="90911" cy="108956"/>
              <a:chOff x="0" y="0"/>
              <a:chExt cx="812800" cy="974136"/>
            </a:xfrm>
          </p:grpSpPr>
          <p:sp>
            <p:nvSpPr>
              <p:cNvPr id="500" name="Freeform 500"/>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01" name="TextBox 501"/>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02" name="Group 502"/>
            <p:cNvGrpSpPr/>
            <p:nvPr/>
          </p:nvGrpSpPr>
          <p:grpSpPr>
            <a:xfrm rot="0">
              <a:off x="3272186" y="0"/>
              <a:ext cx="90911" cy="108956"/>
              <a:chOff x="0" y="0"/>
              <a:chExt cx="812800" cy="974136"/>
            </a:xfrm>
          </p:grpSpPr>
          <p:sp>
            <p:nvSpPr>
              <p:cNvPr id="503" name="Freeform 503"/>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04" name="TextBox 504"/>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05" name="Group 505"/>
            <p:cNvGrpSpPr/>
            <p:nvPr/>
          </p:nvGrpSpPr>
          <p:grpSpPr>
            <a:xfrm rot="0">
              <a:off x="3039385" y="0"/>
              <a:ext cx="90911" cy="108956"/>
              <a:chOff x="0" y="0"/>
              <a:chExt cx="812800" cy="974136"/>
            </a:xfrm>
          </p:grpSpPr>
          <p:sp>
            <p:nvSpPr>
              <p:cNvPr id="506" name="Freeform 506"/>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07" name="TextBox 507"/>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08" name="Group 508"/>
            <p:cNvGrpSpPr/>
            <p:nvPr/>
          </p:nvGrpSpPr>
          <p:grpSpPr>
            <a:xfrm rot="0">
              <a:off x="2340980" y="255856"/>
              <a:ext cx="90911" cy="108956"/>
              <a:chOff x="0" y="0"/>
              <a:chExt cx="812800" cy="974136"/>
            </a:xfrm>
          </p:grpSpPr>
          <p:sp>
            <p:nvSpPr>
              <p:cNvPr id="509" name="Freeform 509"/>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10" name="TextBox 510"/>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11" name="Group 511"/>
            <p:cNvGrpSpPr/>
            <p:nvPr/>
          </p:nvGrpSpPr>
          <p:grpSpPr>
            <a:xfrm rot="0">
              <a:off x="2108179" y="255856"/>
              <a:ext cx="90911" cy="108956"/>
              <a:chOff x="0" y="0"/>
              <a:chExt cx="812800" cy="974136"/>
            </a:xfrm>
          </p:grpSpPr>
          <p:sp>
            <p:nvSpPr>
              <p:cNvPr id="512" name="Freeform 512"/>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13" name="TextBox 513"/>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14" name="Group 514"/>
            <p:cNvGrpSpPr/>
            <p:nvPr/>
          </p:nvGrpSpPr>
          <p:grpSpPr>
            <a:xfrm rot="0">
              <a:off x="2806583" y="255856"/>
              <a:ext cx="90911" cy="108956"/>
              <a:chOff x="0" y="0"/>
              <a:chExt cx="812800" cy="974136"/>
            </a:xfrm>
          </p:grpSpPr>
          <p:sp>
            <p:nvSpPr>
              <p:cNvPr id="515" name="Freeform 515"/>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16" name="TextBox 516"/>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17" name="Group 517"/>
            <p:cNvGrpSpPr/>
            <p:nvPr/>
          </p:nvGrpSpPr>
          <p:grpSpPr>
            <a:xfrm rot="0">
              <a:off x="2573782" y="255856"/>
              <a:ext cx="90911" cy="108956"/>
              <a:chOff x="0" y="0"/>
              <a:chExt cx="812800" cy="974136"/>
            </a:xfrm>
          </p:grpSpPr>
          <p:sp>
            <p:nvSpPr>
              <p:cNvPr id="518" name="Freeform 518"/>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19" name="TextBox 519"/>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20" name="Group 520"/>
            <p:cNvGrpSpPr/>
            <p:nvPr/>
          </p:nvGrpSpPr>
          <p:grpSpPr>
            <a:xfrm rot="0">
              <a:off x="3272186" y="255856"/>
              <a:ext cx="90911" cy="108956"/>
              <a:chOff x="0" y="0"/>
              <a:chExt cx="812800" cy="974136"/>
            </a:xfrm>
          </p:grpSpPr>
          <p:sp>
            <p:nvSpPr>
              <p:cNvPr id="521" name="Freeform 521"/>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22" name="TextBox 522"/>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23" name="Group 523"/>
            <p:cNvGrpSpPr/>
            <p:nvPr/>
          </p:nvGrpSpPr>
          <p:grpSpPr>
            <a:xfrm rot="0">
              <a:off x="3039385" y="255856"/>
              <a:ext cx="90911" cy="108956"/>
              <a:chOff x="0" y="0"/>
              <a:chExt cx="812800" cy="974136"/>
            </a:xfrm>
          </p:grpSpPr>
          <p:sp>
            <p:nvSpPr>
              <p:cNvPr id="524" name="Freeform 524"/>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25" name="TextBox 525"/>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26" name="Group 526"/>
            <p:cNvGrpSpPr/>
            <p:nvPr/>
          </p:nvGrpSpPr>
          <p:grpSpPr>
            <a:xfrm rot="0">
              <a:off x="2340980" y="511712"/>
              <a:ext cx="90911" cy="108956"/>
              <a:chOff x="0" y="0"/>
              <a:chExt cx="812800" cy="974136"/>
            </a:xfrm>
          </p:grpSpPr>
          <p:sp>
            <p:nvSpPr>
              <p:cNvPr id="527" name="Freeform 527"/>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28" name="TextBox 528"/>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29" name="Group 529"/>
            <p:cNvGrpSpPr/>
            <p:nvPr/>
          </p:nvGrpSpPr>
          <p:grpSpPr>
            <a:xfrm rot="0">
              <a:off x="2108179" y="511712"/>
              <a:ext cx="90911" cy="108956"/>
              <a:chOff x="0" y="0"/>
              <a:chExt cx="812800" cy="974136"/>
            </a:xfrm>
          </p:grpSpPr>
          <p:sp>
            <p:nvSpPr>
              <p:cNvPr id="530" name="Freeform 530"/>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31" name="TextBox 531"/>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32" name="Group 532"/>
            <p:cNvGrpSpPr/>
            <p:nvPr/>
          </p:nvGrpSpPr>
          <p:grpSpPr>
            <a:xfrm rot="0">
              <a:off x="2806583" y="511712"/>
              <a:ext cx="90911" cy="108956"/>
              <a:chOff x="0" y="0"/>
              <a:chExt cx="812800" cy="974136"/>
            </a:xfrm>
          </p:grpSpPr>
          <p:sp>
            <p:nvSpPr>
              <p:cNvPr id="533" name="Freeform 533"/>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34" name="TextBox 534"/>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35" name="Group 535"/>
            <p:cNvGrpSpPr/>
            <p:nvPr/>
          </p:nvGrpSpPr>
          <p:grpSpPr>
            <a:xfrm rot="0">
              <a:off x="2573782" y="511712"/>
              <a:ext cx="90911" cy="108956"/>
              <a:chOff x="0" y="0"/>
              <a:chExt cx="812800" cy="974136"/>
            </a:xfrm>
          </p:grpSpPr>
          <p:sp>
            <p:nvSpPr>
              <p:cNvPr id="536" name="Freeform 536"/>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37" name="TextBox 537"/>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38" name="Group 538"/>
            <p:cNvGrpSpPr/>
            <p:nvPr/>
          </p:nvGrpSpPr>
          <p:grpSpPr>
            <a:xfrm rot="0">
              <a:off x="3272186" y="511712"/>
              <a:ext cx="90911" cy="108956"/>
              <a:chOff x="0" y="0"/>
              <a:chExt cx="812800" cy="974136"/>
            </a:xfrm>
          </p:grpSpPr>
          <p:sp>
            <p:nvSpPr>
              <p:cNvPr id="539" name="Freeform 539"/>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40" name="TextBox 540"/>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41" name="Group 541"/>
            <p:cNvGrpSpPr/>
            <p:nvPr/>
          </p:nvGrpSpPr>
          <p:grpSpPr>
            <a:xfrm rot="0">
              <a:off x="3039385" y="511712"/>
              <a:ext cx="90911" cy="108956"/>
              <a:chOff x="0" y="0"/>
              <a:chExt cx="812800" cy="974136"/>
            </a:xfrm>
          </p:grpSpPr>
          <p:sp>
            <p:nvSpPr>
              <p:cNvPr id="542" name="Freeform 542"/>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43" name="TextBox 543"/>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44" name="Group 544"/>
            <p:cNvGrpSpPr/>
            <p:nvPr/>
          </p:nvGrpSpPr>
          <p:grpSpPr>
            <a:xfrm rot="0">
              <a:off x="2340980" y="767569"/>
              <a:ext cx="90911" cy="108956"/>
              <a:chOff x="0" y="0"/>
              <a:chExt cx="812800" cy="974136"/>
            </a:xfrm>
          </p:grpSpPr>
          <p:sp>
            <p:nvSpPr>
              <p:cNvPr id="545" name="Freeform 545"/>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46" name="TextBox 546"/>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47" name="Group 547"/>
            <p:cNvGrpSpPr/>
            <p:nvPr/>
          </p:nvGrpSpPr>
          <p:grpSpPr>
            <a:xfrm rot="0">
              <a:off x="2108179" y="767569"/>
              <a:ext cx="90911" cy="108956"/>
              <a:chOff x="0" y="0"/>
              <a:chExt cx="812800" cy="974136"/>
            </a:xfrm>
          </p:grpSpPr>
          <p:sp>
            <p:nvSpPr>
              <p:cNvPr id="548" name="Freeform 548"/>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49" name="TextBox 549"/>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50" name="Group 550"/>
            <p:cNvGrpSpPr/>
            <p:nvPr/>
          </p:nvGrpSpPr>
          <p:grpSpPr>
            <a:xfrm rot="0">
              <a:off x="2806583" y="767569"/>
              <a:ext cx="90911" cy="108956"/>
              <a:chOff x="0" y="0"/>
              <a:chExt cx="812800" cy="974136"/>
            </a:xfrm>
          </p:grpSpPr>
          <p:sp>
            <p:nvSpPr>
              <p:cNvPr id="551" name="Freeform 551"/>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52" name="TextBox 552"/>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53" name="Group 553"/>
            <p:cNvGrpSpPr/>
            <p:nvPr/>
          </p:nvGrpSpPr>
          <p:grpSpPr>
            <a:xfrm rot="0">
              <a:off x="2573782" y="767569"/>
              <a:ext cx="90911" cy="108956"/>
              <a:chOff x="0" y="0"/>
              <a:chExt cx="812800" cy="974136"/>
            </a:xfrm>
          </p:grpSpPr>
          <p:sp>
            <p:nvSpPr>
              <p:cNvPr id="554" name="Freeform 554"/>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55" name="TextBox 555"/>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56" name="Group 556"/>
            <p:cNvGrpSpPr/>
            <p:nvPr/>
          </p:nvGrpSpPr>
          <p:grpSpPr>
            <a:xfrm rot="0">
              <a:off x="3272186" y="767569"/>
              <a:ext cx="90911" cy="108956"/>
              <a:chOff x="0" y="0"/>
              <a:chExt cx="812800" cy="974136"/>
            </a:xfrm>
          </p:grpSpPr>
          <p:sp>
            <p:nvSpPr>
              <p:cNvPr id="557" name="Freeform 557"/>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58" name="TextBox 558"/>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nvGrpSpPr>
            <p:cNvPr id="559" name="Group 559"/>
            <p:cNvGrpSpPr/>
            <p:nvPr/>
          </p:nvGrpSpPr>
          <p:grpSpPr>
            <a:xfrm rot="0">
              <a:off x="3039385" y="767569"/>
              <a:ext cx="90911" cy="108956"/>
              <a:chOff x="0" y="0"/>
              <a:chExt cx="812800" cy="974136"/>
            </a:xfrm>
          </p:grpSpPr>
          <p:sp>
            <p:nvSpPr>
              <p:cNvPr id="560" name="Freeform 560"/>
              <p:cNvSpPr/>
              <p:nvPr/>
            </p:nvSpPr>
            <p:spPr>
              <a:xfrm>
                <a:off x="0" y="0"/>
                <a:ext cx="812800" cy="974136"/>
              </a:xfrm>
              <a:custGeom>
                <a:avLst/>
                <a:gdLst/>
                <a:ahLst/>
                <a:cxnLst/>
                <a:rect l="l" t="t" r="r" b="b"/>
                <a:pathLst>
                  <a:path w="812800" h="974136">
                    <a:moveTo>
                      <a:pt x="406400" y="0"/>
                    </a:moveTo>
                    <a:cubicBezTo>
                      <a:pt x="181951" y="0"/>
                      <a:pt x="0" y="218068"/>
                      <a:pt x="0" y="487068"/>
                    </a:cubicBezTo>
                    <a:cubicBezTo>
                      <a:pt x="0" y="756068"/>
                      <a:pt x="181951" y="974136"/>
                      <a:pt x="406400" y="974136"/>
                    </a:cubicBezTo>
                    <a:cubicBezTo>
                      <a:pt x="630849" y="974136"/>
                      <a:pt x="812800" y="756068"/>
                      <a:pt x="812800" y="487068"/>
                    </a:cubicBezTo>
                    <a:cubicBezTo>
                      <a:pt x="812800" y="218068"/>
                      <a:pt x="630849" y="0"/>
                      <a:pt x="406400" y="0"/>
                    </a:cubicBezTo>
                    <a:close/>
                  </a:path>
                </a:pathLst>
              </a:custGeom>
              <a:solidFill>
                <a:srgbClr val="FFFFFF"/>
              </a:solidFill>
            </p:spPr>
          </p:sp>
          <p:sp>
            <p:nvSpPr>
              <p:cNvPr id="561" name="TextBox 561"/>
              <p:cNvSpPr txBox="1"/>
              <p:nvPr/>
            </p:nvSpPr>
            <p:spPr>
              <a:xfrm>
                <a:off x="76200" y="91325"/>
                <a:ext cx="660400" cy="791486"/>
              </a:xfrm>
              <a:prstGeom prst="rect">
                <a:avLst/>
              </a:prstGeom>
            </p:spPr>
            <p:txBody>
              <a:bodyPr lIns="28594" tIns="28594" rIns="28594" bIns="28594" rtlCol="0" anchor="ctr"/>
              <a:lstStyle/>
              <a:p>
                <a:pPr algn="ctr">
                  <a:lnSpc>
                    <a:spcPts val="3000"/>
                  </a:lnSpc>
                </a:pPr>
              </a:p>
            </p:txBody>
          </p:sp>
        </p:grpSp>
      </p:grpSp>
      <p:sp>
        <p:nvSpPr>
          <p:cNvPr id="565" name="TextBox 563"/>
          <p:cNvSpPr txBox="1"/>
          <p:nvPr/>
        </p:nvSpPr>
        <p:spPr>
          <a:xfrm>
            <a:off x="5259214" y="4142225"/>
            <a:ext cx="7769572" cy="1344295"/>
          </a:xfrm>
          <a:prstGeom prst="rect">
            <a:avLst/>
          </a:prstGeom>
        </p:spPr>
        <p:txBody>
          <a:bodyPr lIns="0" tIns="0" rIns="0" bIns="0" rtlCol="0" anchor="t">
            <a:spAutoFit/>
          </a:bodyPr>
          <a:p>
            <a:pPr algn="just">
              <a:lnSpc>
                <a:spcPts val="10485"/>
              </a:lnSpc>
            </a:pPr>
            <a:r>
              <a:rPr lang="en-US" sz="8740" b="1">
                <a:solidFill>
                  <a:srgbClr val="FFFFFF"/>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欢迎报名咨询！</a:t>
            </a:r>
            <a:endParaRPr lang="en-US" sz="8740" b="1">
              <a:solidFill>
                <a:srgbClr val="FFFFFF"/>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566" name="TextBox 564"/>
          <p:cNvSpPr txBox="1"/>
          <p:nvPr/>
        </p:nvSpPr>
        <p:spPr>
          <a:xfrm>
            <a:off x="5422106" y="5744725"/>
            <a:ext cx="7443788" cy="861695"/>
          </a:xfrm>
          <a:prstGeom prst="rect">
            <a:avLst/>
          </a:prstGeom>
        </p:spPr>
        <p:txBody>
          <a:bodyPr lIns="0" tIns="0" rIns="0" bIns="0" rtlCol="0" anchor="t">
            <a:spAutoFit/>
          </a:bodyPr>
          <a:p>
            <a:pPr algn="ctr">
              <a:lnSpc>
                <a:spcPts val="3360"/>
              </a:lnSpc>
            </a:pPr>
            <a:r>
              <a:rPr lang="zh-CN" altLang="en-US" sz="2800" b="1">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咨询方式：</a:t>
            </a:r>
            <a:r>
              <a:rPr lang="en-US" altLang="zh-CN" sz="2800" b="1">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15655661116  </a:t>
            </a:r>
            <a:r>
              <a:rPr lang="zh-CN" altLang="en-US" sz="2800" b="1">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张老师（微信同号）</a:t>
            </a:r>
            <a:endParaRPr lang="zh-CN" altLang="en-US" sz="2800" b="1">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a:p>
            <a:pPr algn="ctr">
              <a:lnSpc>
                <a:spcPts val="3360"/>
              </a:lnSpc>
            </a:pPr>
            <a:r>
              <a:rPr lang="zh-CN" altLang="en-US" sz="2800" b="1">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邮箱：</a:t>
            </a:r>
            <a:r>
              <a:rPr lang="en-US" altLang="zh-CN" sz="2800" b="1">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oxfordschool@163.com</a:t>
            </a:r>
            <a:endParaRPr lang="en-US" altLang="zh-CN" sz="2800" b="1">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sp>
        <p:nvSpPr>
          <p:cNvPr id="567" name="TextBox 239"/>
          <p:cNvSpPr txBox="1"/>
          <p:nvPr/>
        </p:nvSpPr>
        <p:spPr>
          <a:xfrm>
            <a:off x="6295640" y="260389"/>
            <a:ext cx="11454912" cy="1378375"/>
          </a:xfrm>
          <a:prstGeom prst="rect">
            <a:avLst/>
          </a:prstGeom>
        </p:spPr>
        <p:txBody>
          <a:bodyPr lIns="0" tIns="0" rIns="0" bIns="0" rtlCol="0" anchor="t">
            <a:spAutoFit/>
            <a:scene3d>
              <a:camera prst="orthographicFront"/>
              <a:lightRig rig="threePt" dir="t"/>
            </a:scene3d>
          </a:bodyPr>
          <a:p>
            <a:pPr algn="r">
              <a:lnSpc>
                <a:spcPts val="11470"/>
              </a:lnSpc>
            </a:pPr>
            <a:r>
              <a:rPr lang="en-US" sz="7595" b="1">
                <a:ln w="15875">
                  <a:solidFill>
                    <a:srgbClr val="D66049"/>
                  </a:solidFill>
                </a:ln>
                <a:noFill/>
                <a:effectLst/>
                <a:latin typeface="思源黑体 2 Bold"/>
                <a:ea typeface="思源黑体 2 Bold"/>
                <a:cs typeface="思源黑体 2 Bold"/>
                <a:sym typeface="思源黑体 2 Bold"/>
              </a:rPr>
              <a:t>SINGAPORE</a:t>
            </a:r>
            <a:endParaRPr lang="en-US" sz="7595" b="1">
              <a:ln w="15875">
                <a:solidFill>
                  <a:srgbClr val="D66049"/>
                </a:solidFill>
              </a:ln>
              <a:noFill/>
              <a:effectLst/>
              <a:latin typeface="思源黑体 2 Bold"/>
              <a:ea typeface="思源黑体 2 Bold"/>
              <a:cs typeface="思源黑体 2 Bold"/>
              <a:sym typeface="思源黑体 2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9144000" y="804672"/>
            <a:ext cx="9144000" cy="8263128"/>
            <a:chOff x="0" y="0"/>
            <a:chExt cx="13353610" cy="12067212"/>
          </a:xfrm>
        </p:grpSpPr>
        <p:sp>
          <p:nvSpPr>
            <p:cNvPr id="3" name="Freeform 3"/>
            <p:cNvSpPr/>
            <p:nvPr/>
          </p:nvSpPr>
          <p:spPr>
            <a:xfrm>
              <a:off x="0" y="0"/>
              <a:ext cx="13353610" cy="12067275"/>
            </a:xfrm>
            <a:custGeom>
              <a:avLst/>
              <a:gdLst/>
              <a:ahLst/>
              <a:cxnLst/>
              <a:rect l="l" t="t" r="r" b="b"/>
              <a:pathLst>
                <a:path w="13353610" h="12067275">
                  <a:moveTo>
                    <a:pt x="0" y="0"/>
                  </a:moveTo>
                  <a:lnTo>
                    <a:pt x="13353610" y="0"/>
                  </a:lnTo>
                  <a:lnTo>
                    <a:pt x="13353610" y="12067275"/>
                  </a:lnTo>
                  <a:lnTo>
                    <a:pt x="0" y="12067275"/>
                  </a:lnTo>
                </a:path>
              </a:pathLst>
            </a:custGeom>
            <a:blipFill>
              <a:blip r:embed="rId1"/>
              <a:stretch>
                <a:fillRect l="-14992" r="-20642"/>
              </a:stretch>
            </a:blipFill>
          </p:spPr>
        </p:sp>
      </p:grpSp>
      <p:grpSp>
        <p:nvGrpSpPr>
          <p:cNvPr id="4" name="Group 4"/>
          <p:cNvGrpSpPr/>
          <p:nvPr/>
        </p:nvGrpSpPr>
        <p:grpSpPr>
          <a:xfrm rot="0">
            <a:off x="1383945" y="2698494"/>
            <a:ext cx="11178893" cy="4795641"/>
            <a:chOff x="0" y="0"/>
            <a:chExt cx="2944235" cy="1263050"/>
          </a:xfrm>
        </p:grpSpPr>
        <p:sp>
          <p:nvSpPr>
            <p:cNvPr id="5" name="Freeform 5"/>
            <p:cNvSpPr/>
            <p:nvPr/>
          </p:nvSpPr>
          <p:spPr>
            <a:xfrm>
              <a:off x="0" y="0"/>
              <a:ext cx="2944235" cy="1263050"/>
            </a:xfrm>
            <a:custGeom>
              <a:avLst/>
              <a:gdLst/>
              <a:ahLst/>
              <a:cxnLst/>
              <a:rect l="l" t="t" r="r" b="b"/>
              <a:pathLst>
                <a:path w="2944235" h="1263050">
                  <a:moveTo>
                    <a:pt x="0" y="0"/>
                  </a:moveTo>
                  <a:lnTo>
                    <a:pt x="2944235" y="0"/>
                  </a:lnTo>
                  <a:lnTo>
                    <a:pt x="2944235" y="1263050"/>
                  </a:lnTo>
                  <a:lnTo>
                    <a:pt x="0" y="1263050"/>
                  </a:lnTo>
                  <a:close/>
                </a:path>
              </a:pathLst>
            </a:custGeom>
            <a:solidFill>
              <a:srgbClr val="D66049">
                <a:alpha val="86667"/>
              </a:srgbClr>
            </a:solidFill>
          </p:spPr>
        </p:sp>
        <p:sp>
          <p:nvSpPr>
            <p:cNvPr id="6" name="TextBox 6"/>
            <p:cNvSpPr txBox="1"/>
            <p:nvPr/>
          </p:nvSpPr>
          <p:spPr>
            <a:xfrm>
              <a:off x="0" y="0"/>
              <a:ext cx="2944235" cy="1263050"/>
            </a:xfrm>
            <a:prstGeom prst="rect">
              <a:avLst/>
            </a:prstGeom>
          </p:spPr>
          <p:txBody>
            <a:bodyPr lIns="50800" tIns="50800" rIns="50800" bIns="50800" rtlCol="0" anchor="ctr"/>
            <a:lstStyle/>
            <a:p>
              <a:pPr algn="ctr">
                <a:lnSpc>
                  <a:spcPts val="3000"/>
                </a:lnSpc>
              </a:pPr>
            </a:p>
          </p:txBody>
        </p:sp>
      </p:grpSp>
      <p:grpSp>
        <p:nvGrpSpPr>
          <p:cNvPr id="7" name="Group 7"/>
          <p:cNvGrpSpPr/>
          <p:nvPr/>
        </p:nvGrpSpPr>
        <p:grpSpPr>
          <a:xfrm rot="0">
            <a:off x="12103825" y="6074210"/>
            <a:ext cx="1125984" cy="618342"/>
            <a:chOff x="0" y="0"/>
            <a:chExt cx="1501311" cy="824456"/>
          </a:xfrm>
        </p:grpSpPr>
        <p:grpSp>
          <p:nvGrpSpPr>
            <p:cNvPr id="8" name="Group 8"/>
            <p:cNvGrpSpPr/>
            <p:nvPr/>
          </p:nvGrpSpPr>
          <p:grpSpPr>
            <a:xfrm rot="0">
              <a:off x="203140" y="0"/>
              <a:ext cx="79328" cy="7932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 name="Group 11"/>
            <p:cNvGrpSpPr/>
            <p:nvPr/>
          </p:nvGrpSpPr>
          <p:grpSpPr>
            <a:xfrm rot="0">
              <a:off x="0" y="0"/>
              <a:ext cx="79328" cy="7932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3" name="TextBox 1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4" name="Group 14"/>
            <p:cNvGrpSpPr/>
            <p:nvPr/>
          </p:nvGrpSpPr>
          <p:grpSpPr>
            <a:xfrm rot="0">
              <a:off x="609421" y="0"/>
              <a:ext cx="79328" cy="7932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7" name="Group 17"/>
            <p:cNvGrpSpPr/>
            <p:nvPr/>
          </p:nvGrpSpPr>
          <p:grpSpPr>
            <a:xfrm rot="0">
              <a:off x="406281" y="0"/>
              <a:ext cx="79328" cy="7932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9" name="TextBox 1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0" name="Group 20"/>
            <p:cNvGrpSpPr/>
            <p:nvPr/>
          </p:nvGrpSpPr>
          <p:grpSpPr>
            <a:xfrm rot="0">
              <a:off x="1015702" y="0"/>
              <a:ext cx="79328" cy="7932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3" name="Group 23"/>
            <p:cNvGrpSpPr/>
            <p:nvPr/>
          </p:nvGrpSpPr>
          <p:grpSpPr>
            <a:xfrm rot="0">
              <a:off x="812562" y="0"/>
              <a:ext cx="79328" cy="7932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5" name="TextBox 2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6" name="Group 26"/>
            <p:cNvGrpSpPr/>
            <p:nvPr/>
          </p:nvGrpSpPr>
          <p:grpSpPr>
            <a:xfrm rot="0">
              <a:off x="1421983" y="0"/>
              <a:ext cx="79328" cy="7932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8" name="TextBox 2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9" name="Group 29"/>
            <p:cNvGrpSpPr/>
            <p:nvPr/>
          </p:nvGrpSpPr>
          <p:grpSpPr>
            <a:xfrm rot="0">
              <a:off x="1218843" y="0"/>
              <a:ext cx="79328" cy="7932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1" name="TextBox 3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32" name="Group 32"/>
            <p:cNvGrpSpPr/>
            <p:nvPr/>
          </p:nvGrpSpPr>
          <p:grpSpPr>
            <a:xfrm rot="0">
              <a:off x="203140" y="186282"/>
              <a:ext cx="79328" cy="7932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4" name="TextBox 3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35" name="Group 35"/>
            <p:cNvGrpSpPr/>
            <p:nvPr/>
          </p:nvGrpSpPr>
          <p:grpSpPr>
            <a:xfrm rot="0">
              <a:off x="0" y="186282"/>
              <a:ext cx="79328" cy="79328"/>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7" name="TextBox 3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38" name="Group 38"/>
            <p:cNvGrpSpPr/>
            <p:nvPr/>
          </p:nvGrpSpPr>
          <p:grpSpPr>
            <a:xfrm rot="0">
              <a:off x="609421" y="186282"/>
              <a:ext cx="79328" cy="79328"/>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0" name="TextBox 4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41" name="Group 41"/>
            <p:cNvGrpSpPr/>
            <p:nvPr/>
          </p:nvGrpSpPr>
          <p:grpSpPr>
            <a:xfrm rot="0">
              <a:off x="406281" y="186282"/>
              <a:ext cx="79328" cy="7932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3" name="TextBox 4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44" name="Group 44"/>
            <p:cNvGrpSpPr/>
            <p:nvPr/>
          </p:nvGrpSpPr>
          <p:grpSpPr>
            <a:xfrm rot="0">
              <a:off x="1015702" y="186282"/>
              <a:ext cx="79328" cy="79328"/>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6" name="TextBox 4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47" name="Group 47"/>
            <p:cNvGrpSpPr/>
            <p:nvPr/>
          </p:nvGrpSpPr>
          <p:grpSpPr>
            <a:xfrm rot="0">
              <a:off x="812562" y="186282"/>
              <a:ext cx="79328" cy="79328"/>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9" name="TextBox 4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0" name="Group 50"/>
            <p:cNvGrpSpPr/>
            <p:nvPr/>
          </p:nvGrpSpPr>
          <p:grpSpPr>
            <a:xfrm rot="0">
              <a:off x="1421983" y="186282"/>
              <a:ext cx="79328" cy="79328"/>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2" name="TextBox 5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3" name="Group 53"/>
            <p:cNvGrpSpPr/>
            <p:nvPr/>
          </p:nvGrpSpPr>
          <p:grpSpPr>
            <a:xfrm rot="0">
              <a:off x="1218843" y="186282"/>
              <a:ext cx="79328" cy="79328"/>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5" name="TextBox 5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6" name="Group 56"/>
            <p:cNvGrpSpPr/>
            <p:nvPr/>
          </p:nvGrpSpPr>
          <p:grpSpPr>
            <a:xfrm rot="0">
              <a:off x="203140" y="372564"/>
              <a:ext cx="79328" cy="79328"/>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8" name="TextBox 5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9" name="Group 59"/>
            <p:cNvGrpSpPr/>
            <p:nvPr/>
          </p:nvGrpSpPr>
          <p:grpSpPr>
            <a:xfrm rot="0">
              <a:off x="0" y="372564"/>
              <a:ext cx="79328" cy="79328"/>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1" name="TextBox 6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62" name="Group 62"/>
            <p:cNvGrpSpPr/>
            <p:nvPr/>
          </p:nvGrpSpPr>
          <p:grpSpPr>
            <a:xfrm rot="0">
              <a:off x="609421" y="372564"/>
              <a:ext cx="79328" cy="79328"/>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4" name="TextBox 6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65" name="Group 65"/>
            <p:cNvGrpSpPr/>
            <p:nvPr/>
          </p:nvGrpSpPr>
          <p:grpSpPr>
            <a:xfrm rot="0">
              <a:off x="406281" y="372564"/>
              <a:ext cx="79328" cy="79328"/>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7" name="TextBox 6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68" name="Group 68"/>
            <p:cNvGrpSpPr/>
            <p:nvPr/>
          </p:nvGrpSpPr>
          <p:grpSpPr>
            <a:xfrm rot="0">
              <a:off x="1015702" y="372564"/>
              <a:ext cx="79328" cy="79328"/>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0" name="TextBox 7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71" name="Group 71"/>
            <p:cNvGrpSpPr/>
            <p:nvPr/>
          </p:nvGrpSpPr>
          <p:grpSpPr>
            <a:xfrm rot="0">
              <a:off x="812562" y="372564"/>
              <a:ext cx="79328" cy="79328"/>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3" name="TextBox 7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74" name="Group 74"/>
            <p:cNvGrpSpPr/>
            <p:nvPr/>
          </p:nvGrpSpPr>
          <p:grpSpPr>
            <a:xfrm rot="0">
              <a:off x="1421983" y="372564"/>
              <a:ext cx="79328" cy="79328"/>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6" name="TextBox 7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77" name="Group 77"/>
            <p:cNvGrpSpPr/>
            <p:nvPr/>
          </p:nvGrpSpPr>
          <p:grpSpPr>
            <a:xfrm rot="0">
              <a:off x="1218843" y="372564"/>
              <a:ext cx="79328" cy="79328"/>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9" name="TextBox 7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0" name="Group 80"/>
            <p:cNvGrpSpPr/>
            <p:nvPr/>
          </p:nvGrpSpPr>
          <p:grpSpPr>
            <a:xfrm rot="0">
              <a:off x="203140" y="558846"/>
              <a:ext cx="79328" cy="79328"/>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2" name="TextBox 8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3" name="Group 83"/>
            <p:cNvGrpSpPr/>
            <p:nvPr/>
          </p:nvGrpSpPr>
          <p:grpSpPr>
            <a:xfrm rot="0">
              <a:off x="0" y="558846"/>
              <a:ext cx="79328" cy="79328"/>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5" name="TextBox 8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6" name="Group 86"/>
            <p:cNvGrpSpPr/>
            <p:nvPr/>
          </p:nvGrpSpPr>
          <p:grpSpPr>
            <a:xfrm rot="0">
              <a:off x="609421" y="558846"/>
              <a:ext cx="79328" cy="79328"/>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8" name="TextBox 8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9" name="Group 89"/>
            <p:cNvGrpSpPr/>
            <p:nvPr/>
          </p:nvGrpSpPr>
          <p:grpSpPr>
            <a:xfrm rot="0">
              <a:off x="406281" y="558846"/>
              <a:ext cx="79328" cy="79328"/>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1" name="TextBox 9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92" name="Group 92"/>
            <p:cNvGrpSpPr/>
            <p:nvPr/>
          </p:nvGrpSpPr>
          <p:grpSpPr>
            <a:xfrm rot="0">
              <a:off x="1015702" y="558846"/>
              <a:ext cx="79328" cy="79328"/>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4" name="TextBox 9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95" name="Group 95"/>
            <p:cNvGrpSpPr/>
            <p:nvPr/>
          </p:nvGrpSpPr>
          <p:grpSpPr>
            <a:xfrm rot="0">
              <a:off x="812562" y="558846"/>
              <a:ext cx="79328" cy="79328"/>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7" name="TextBox 9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98" name="Group 98"/>
            <p:cNvGrpSpPr/>
            <p:nvPr/>
          </p:nvGrpSpPr>
          <p:grpSpPr>
            <a:xfrm rot="0">
              <a:off x="1421983" y="558846"/>
              <a:ext cx="79328" cy="79328"/>
              <a:chOff x="0" y="0"/>
              <a:chExt cx="812800" cy="812800"/>
            </a:xfrm>
          </p:grpSpPr>
          <p:sp>
            <p:nvSpPr>
              <p:cNvPr id="99" name="Freeform 9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0" name="TextBox 10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01" name="Group 101"/>
            <p:cNvGrpSpPr/>
            <p:nvPr/>
          </p:nvGrpSpPr>
          <p:grpSpPr>
            <a:xfrm rot="0">
              <a:off x="1218843" y="558846"/>
              <a:ext cx="79328" cy="79328"/>
              <a:chOff x="0" y="0"/>
              <a:chExt cx="812800" cy="812800"/>
            </a:xfrm>
          </p:grpSpPr>
          <p:sp>
            <p:nvSpPr>
              <p:cNvPr id="102" name="Freeform 10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3" name="TextBox 10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04" name="Group 104"/>
            <p:cNvGrpSpPr/>
            <p:nvPr/>
          </p:nvGrpSpPr>
          <p:grpSpPr>
            <a:xfrm rot="0">
              <a:off x="203140" y="745128"/>
              <a:ext cx="79328" cy="79328"/>
              <a:chOff x="0" y="0"/>
              <a:chExt cx="812800" cy="812800"/>
            </a:xfrm>
          </p:grpSpPr>
          <p:sp>
            <p:nvSpPr>
              <p:cNvPr id="105" name="Freeform 10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6" name="TextBox 10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07" name="Group 107"/>
            <p:cNvGrpSpPr/>
            <p:nvPr/>
          </p:nvGrpSpPr>
          <p:grpSpPr>
            <a:xfrm rot="0">
              <a:off x="0" y="745128"/>
              <a:ext cx="79328" cy="79328"/>
              <a:chOff x="0" y="0"/>
              <a:chExt cx="812800" cy="812800"/>
            </a:xfrm>
          </p:grpSpPr>
          <p:sp>
            <p:nvSpPr>
              <p:cNvPr id="108" name="Freeform 10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9" name="TextBox 10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0" name="Group 110"/>
            <p:cNvGrpSpPr/>
            <p:nvPr/>
          </p:nvGrpSpPr>
          <p:grpSpPr>
            <a:xfrm rot="0">
              <a:off x="609421" y="745128"/>
              <a:ext cx="79328" cy="79328"/>
              <a:chOff x="0" y="0"/>
              <a:chExt cx="812800" cy="812800"/>
            </a:xfrm>
          </p:grpSpPr>
          <p:sp>
            <p:nvSpPr>
              <p:cNvPr id="111" name="Freeform 1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2" name="TextBox 11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3" name="Group 113"/>
            <p:cNvGrpSpPr/>
            <p:nvPr/>
          </p:nvGrpSpPr>
          <p:grpSpPr>
            <a:xfrm rot="0">
              <a:off x="406281" y="745128"/>
              <a:ext cx="79328" cy="79328"/>
              <a:chOff x="0" y="0"/>
              <a:chExt cx="812800" cy="812800"/>
            </a:xfrm>
          </p:grpSpPr>
          <p:sp>
            <p:nvSpPr>
              <p:cNvPr id="114" name="Freeform 1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5" name="TextBox 11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6" name="Group 116"/>
            <p:cNvGrpSpPr/>
            <p:nvPr/>
          </p:nvGrpSpPr>
          <p:grpSpPr>
            <a:xfrm rot="0">
              <a:off x="1015702" y="745128"/>
              <a:ext cx="79328" cy="79328"/>
              <a:chOff x="0" y="0"/>
              <a:chExt cx="812800" cy="812800"/>
            </a:xfrm>
          </p:grpSpPr>
          <p:sp>
            <p:nvSpPr>
              <p:cNvPr id="117" name="Freeform 1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8" name="TextBox 11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9" name="Group 119"/>
            <p:cNvGrpSpPr/>
            <p:nvPr/>
          </p:nvGrpSpPr>
          <p:grpSpPr>
            <a:xfrm rot="0">
              <a:off x="812562" y="745128"/>
              <a:ext cx="79328" cy="79328"/>
              <a:chOff x="0" y="0"/>
              <a:chExt cx="812800" cy="812800"/>
            </a:xfrm>
          </p:grpSpPr>
          <p:sp>
            <p:nvSpPr>
              <p:cNvPr id="120" name="Freeform 1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1" name="TextBox 12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22" name="Group 122"/>
            <p:cNvGrpSpPr/>
            <p:nvPr/>
          </p:nvGrpSpPr>
          <p:grpSpPr>
            <a:xfrm rot="0">
              <a:off x="1421983" y="745128"/>
              <a:ext cx="79328" cy="79328"/>
              <a:chOff x="0" y="0"/>
              <a:chExt cx="812800" cy="812800"/>
            </a:xfrm>
          </p:grpSpPr>
          <p:sp>
            <p:nvSpPr>
              <p:cNvPr id="123" name="Freeform 1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4" name="TextBox 12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25" name="Group 125"/>
            <p:cNvGrpSpPr/>
            <p:nvPr/>
          </p:nvGrpSpPr>
          <p:grpSpPr>
            <a:xfrm rot="0">
              <a:off x="1218843" y="745128"/>
              <a:ext cx="79328" cy="79328"/>
              <a:chOff x="0" y="0"/>
              <a:chExt cx="812800" cy="812800"/>
            </a:xfrm>
          </p:grpSpPr>
          <p:sp>
            <p:nvSpPr>
              <p:cNvPr id="126" name="Freeform 1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7" name="TextBox 12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grpSp>
        <p:nvGrpSpPr>
          <p:cNvPr id="128" name="Group 128"/>
          <p:cNvGrpSpPr/>
          <p:nvPr/>
        </p:nvGrpSpPr>
        <p:grpSpPr>
          <a:xfrm rot="0">
            <a:off x="0" y="0"/>
            <a:ext cx="291137" cy="10287000"/>
            <a:chOff x="0" y="0"/>
            <a:chExt cx="76678" cy="2709333"/>
          </a:xfrm>
        </p:grpSpPr>
        <p:sp>
          <p:nvSpPr>
            <p:cNvPr id="129" name="Freeform 129"/>
            <p:cNvSpPr/>
            <p:nvPr/>
          </p:nvSpPr>
          <p:spPr>
            <a:xfrm>
              <a:off x="0" y="0"/>
              <a:ext cx="76678" cy="2709333"/>
            </a:xfrm>
            <a:custGeom>
              <a:avLst/>
              <a:gdLst/>
              <a:ahLst/>
              <a:cxnLst/>
              <a:rect l="l" t="t" r="r" b="b"/>
              <a:pathLst>
                <a:path w="76678" h="2709333">
                  <a:moveTo>
                    <a:pt x="0" y="0"/>
                  </a:moveTo>
                  <a:lnTo>
                    <a:pt x="76678" y="0"/>
                  </a:lnTo>
                  <a:lnTo>
                    <a:pt x="76678" y="2709333"/>
                  </a:lnTo>
                  <a:lnTo>
                    <a:pt x="0" y="2709333"/>
                  </a:lnTo>
                  <a:close/>
                </a:path>
              </a:pathLst>
            </a:custGeom>
            <a:solidFill>
              <a:srgbClr val="D66049"/>
            </a:solidFill>
          </p:spPr>
        </p:sp>
        <p:sp>
          <p:nvSpPr>
            <p:cNvPr id="130" name="TextBox 130"/>
            <p:cNvSpPr txBox="1"/>
            <p:nvPr/>
          </p:nvSpPr>
          <p:spPr>
            <a:xfrm>
              <a:off x="0" y="0"/>
              <a:ext cx="76678" cy="2709333"/>
            </a:xfrm>
            <a:prstGeom prst="rect">
              <a:avLst/>
            </a:prstGeom>
          </p:spPr>
          <p:txBody>
            <a:bodyPr lIns="50800" tIns="50800" rIns="50800" bIns="50800" rtlCol="0" anchor="ctr"/>
            <a:lstStyle/>
            <a:p>
              <a:pPr algn="ctr">
                <a:lnSpc>
                  <a:spcPts val="3000"/>
                </a:lnSpc>
              </a:pPr>
            </a:p>
          </p:txBody>
        </p:sp>
      </p:grpSp>
      <p:sp>
        <p:nvSpPr>
          <p:cNvPr id="131" name="TextBox 131"/>
          <p:cNvSpPr txBox="1"/>
          <p:nvPr/>
        </p:nvSpPr>
        <p:spPr>
          <a:xfrm>
            <a:off x="2442347" y="3885637"/>
            <a:ext cx="8085961" cy="1489075"/>
          </a:xfrm>
          <a:prstGeom prst="rect">
            <a:avLst/>
          </a:prstGeom>
        </p:spPr>
        <p:txBody>
          <a:bodyPr lIns="0" tIns="0" rIns="0" bIns="0" rtlCol="0" anchor="t">
            <a:spAutoFit/>
          </a:bodyPr>
          <a:lstStyle/>
          <a:p>
            <a:pPr algn="l">
              <a:lnSpc>
                <a:spcPts val="11615"/>
              </a:lnSpc>
            </a:pPr>
            <a:r>
              <a:rPr lang="en-US" sz="8800" b="1">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01 项目概述</a:t>
            </a:r>
            <a:endParaRPr lang="en-US" sz="8800" b="1">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sp>
        <p:nvSpPr>
          <p:cNvPr id="133" name="TextBox 132"/>
          <p:cNvSpPr txBox="1"/>
          <p:nvPr>
            <p:custDataLst>
              <p:tags r:id="rId2"/>
            </p:custDataLst>
          </p:nvPr>
        </p:nvSpPr>
        <p:spPr>
          <a:xfrm>
            <a:off x="2442347" y="5494037"/>
            <a:ext cx="8297520" cy="474345"/>
          </a:xfrm>
          <a:prstGeom prst="rect">
            <a:avLst/>
          </a:prstGeom>
        </p:spPr>
        <p:txBody>
          <a:bodyPr lIns="0" tIns="0" rIns="0" bIns="0" rtlCol="0" anchor="t">
            <a:spAutoFit/>
          </a:bodyPr>
          <a:lstStyle/>
          <a:p>
            <a:pPr algn="just">
              <a:lnSpc>
                <a:spcPts val="3700"/>
              </a:lnSpc>
            </a:pPr>
            <a:r>
              <a:rPr lang="en-US" sz="2200" b="1" spc="880">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Medium" panose="020B0600000000000000" charset="-122"/>
              </a:rPr>
              <a:t>2026</a:t>
            </a:r>
            <a:r>
              <a:rPr lang="zh-CN" altLang="en-US" sz="2200" b="1" spc="880">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Medium" panose="020B0600000000000000" charset="-122"/>
              </a:rPr>
              <a:t>新加坡</a:t>
            </a:r>
            <a:r>
              <a:rPr lang="en-US" sz="2200" b="1" spc="880">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Medium" panose="020B0600000000000000" charset="-122"/>
              </a:rPr>
              <a:t>南洋理工大学访学实训项目</a:t>
            </a:r>
            <a:endParaRPr lang="en-US" sz="2200" b="1" spc="880">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Medium" panose="020B0600000000000000"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rot="0">
            <a:off x="1173483" y="2081236"/>
            <a:ext cx="7931892" cy="5947469"/>
            <a:chOff x="0" y="0"/>
            <a:chExt cx="45162787" cy="33863834"/>
          </a:xfrm>
        </p:grpSpPr>
        <p:sp>
          <p:nvSpPr>
            <p:cNvPr id="4" name="Freeform 4"/>
            <p:cNvSpPr/>
            <p:nvPr/>
          </p:nvSpPr>
          <p:spPr>
            <a:xfrm>
              <a:off x="0" y="0"/>
              <a:ext cx="45162800" cy="33863824"/>
            </a:xfrm>
            <a:custGeom>
              <a:avLst/>
              <a:gdLst/>
              <a:ahLst/>
              <a:cxnLst/>
              <a:rect l="l" t="t" r="r" b="b"/>
              <a:pathLst>
                <a:path w="45162800" h="33863824">
                  <a:moveTo>
                    <a:pt x="0" y="0"/>
                  </a:moveTo>
                  <a:lnTo>
                    <a:pt x="45162800" y="0"/>
                  </a:lnTo>
                  <a:lnTo>
                    <a:pt x="45162800" y="33863824"/>
                  </a:lnTo>
                  <a:lnTo>
                    <a:pt x="0" y="33863824"/>
                  </a:lnTo>
                </a:path>
              </a:pathLst>
            </a:custGeom>
            <a:blipFill>
              <a:blip r:embed="rId3"/>
              <a:stretch>
                <a:fillRect l="-3408" t="-12" b="-3421"/>
              </a:stretch>
            </a:blipFill>
          </p:spPr>
        </p:sp>
      </p:grpSp>
      <p:grpSp>
        <p:nvGrpSpPr>
          <p:cNvPr id="5" name="Group 5"/>
          <p:cNvGrpSpPr/>
          <p:nvPr/>
        </p:nvGrpSpPr>
        <p:grpSpPr>
          <a:xfrm rot="0">
            <a:off x="9620140" y="2081236"/>
            <a:ext cx="7494378" cy="5947469"/>
            <a:chOff x="0" y="0"/>
            <a:chExt cx="1973828" cy="1566412"/>
          </a:xfrm>
        </p:grpSpPr>
        <p:sp>
          <p:nvSpPr>
            <p:cNvPr id="6" name="Freeform 6"/>
            <p:cNvSpPr/>
            <p:nvPr/>
          </p:nvSpPr>
          <p:spPr>
            <a:xfrm>
              <a:off x="0" y="0"/>
              <a:ext cx="1973828" cy="1566412"/>
            </a:xfrm>
            <a:custGeom>
              <a:avLst/>
              <a:gdLst/>
              <a:ahLst/>
              <a:cxnLst/>
              <a:rect l="l" t="t" r="r" b="b"/>
              <a:pathLst>
                <a:path w="1973828" h="1566412">
                  <a:moveTo>
                    <a:pt x="0" y="0"/>
                  </a:moveTo>
                  <a:lnTo>
                    <a:pt x="1973828" y="0"/>
                  </a:lnTo>
                  <a:lnTo>
                    <a:pt x="1973828" y="1566412"/>
                  </a:lnTo>
                  <a:lnTo>
                    <a:pt x="0" y="1566412"/>
                  </a:lnTo>
                  <a:close/>
                </a:path>
              </a:pathLst>
            </a:custGeom>
            <a:solidFill>
              <a:srgbClr val="D66049">
                <a:alpha val="13725"/>
              </a:srgbClr>
            </a:solidFill>
          </p:spPr>
        </p:sp>
        <p:sp>
          <p:nvSpPr>
            <p:cNvPr id="7" name="TextBox 7"/>
            <p:cNvSpPr txBox="1"/>
            <p:nvPr/>
          </p:nvSpPr>
          <p:spPr>
            <a:xfrm>
              <a:off x="0" y="-19050"/>
              <a:ext cx="1973828" cy="1585462"/>
            </a:xfrm>
            <a:prstGeom prst="rect">
              <a:avLst/>
            </a:prstGeom>
          </p:spPr>
          <p:txBody>
            <a:bodyPr lIns="50800" tIns="50800" rIns="50800" bIns="50800" rtlCol="0" anchor="ctr"/>
            <a:lstStyle/>
            <a:p>
              <a:pPr algn="ctr">
                <a:lnSpc>
                  <a:spcPts val="2160"/>
                </a:lnSpc>
              </a:pPr>
            </a:p>
          </p:txBody>
        </p:sp>
      </p:grpSp>
      <p:sp>
        <p:nvSpPr>
          <p:cNvPr id="8" name="TextBox 8"/>
          <p:cNvSpPr txBox="1"/>
          <p:nvPr/>
        </p:nvSpPr>
        <p:spPr>
          <a:xfrm>
            <a:off x="987992" y="645344"/>
            <a:ext cx="3405557" cy="758825"/>
          </a:xfrm>
          <a:prstGeom prst="rect">
            <a:avLst/>
          </a:prstGeom>
        </p:spPr>
        <p:txBody>
          <a:bodyPr lIns="0" tIns="0" rIns="0" bIns="0" rtlCol="0" anchor="t">
            <a:spAutoFit/>
          </a:bodyPr>
          <a:lstStyle/>
          <a:p>
            <a:pPr marL="0" lvl="0" indent="0" algn="l">
              <a:lnSpc>
                <a:spcPts val="5920"/>
              </a:lnSpc>
              <a:spcBef>
                <a:spcPct val="0"/>
              </a:spcBef>
            </a:pPr>
            <a:r>
              <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项目概述</a:t>
            </a:r>
            <a:endPar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grpSp>
        <p:nvGrpSpPr>
          <p:cNvPr id="9" name="Group 9"/>
          <p:cNvGrpSpPr/>
          <p:nvPr/>
        </p:nvGrpSpPr>
        <p:grpSpPr>
          <a:xfrm rot="0">
            <a:off x="10309546" y="2574068"/>
            <a:ext cx="6017793" cy="962718"/>
            <a:chOff x="0" y="-85725"/>
            <a:chExt cx="8023724" cy="1283624"/>
          </a:xfrm>
        </p:grpSpPr>
        <p:sp>
          <p:nvSpPr>
            <p:cNvPr id="10" name="TextBox 10"/>
            <p:cNvSpPr txBox="1"/>
            <p:nvPr/>
          </p:nvSpPr>
          <p:spPr>
            <a:xfrm>
              <a:off x="1171280" y="710219"/>
              <a:ext cx="6852444" cy="487680"/>
            </a:xfrm>
            <a:prstGeom prst="rect">
              <a:avLst/>
            </a:prstGeom>
          </p:spPr>
          <p:txBody>
            <a:bodyPr lIns="0" tIns="0" rIns="0" bIns="0" rtlCol="0" anchor="t">
              <a:spAutoFit/>
            </a:bodyPr>
            <a:lstStyle/>
            <a:p>
              <a:pPr algn="just">
                <a:lnSpc>
                  <a:spcPts val="2855"/>
                </a:lnSpc>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8天7晚 （2026年1月26</a:t>
              </a:r>
              <a:r>
                <a:rPr lang="zh-CN" alt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日</a:t>
              </a:r>
              <a:r>
                <a:rPr lang="en-US" altLang="zh-CN"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a:t>
              </a: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2月2</a:t>
              </a:r>
              <a:r>
                <a:rPr lang="zh-CN" alt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日</a:t>
              </a: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1" name="TextBox 11"/>
            <p:cNvSpPr txBox="1"/>
            <p:nvPr/>
          </p:nvSpPr>
          <p:spPr>
            <a:xfrm>
              <a:off x="1171280" y="-85725"/>
              <a:ext cx="4187551" cy="746760"/>
            </a:xfrm>
            <a:prstGeom prst="rect">
              <a:avLst/>
            </a:prstGeom>
          </p:spPr>
          <p:txBody>
            <a:bodyPr lIns="0" tIns="0" rIns="0" bIns="0" rtlCol="0" anchor="t">
              <a:spAutoFit/>
            </a:bodyPr>
            <a:lstStyle/>
            <a:p>
              <a:pPr marL="0" lvl="0" indent="0" algn="just">
                <a:lnSpc>
                  <a:spcPts val="4370"/>
                </a:lnSpc>
                <a:spcBef>
                  <a:spcPct val="0"/>
                </a:spcBef>
              </a:pPr>
              <a:r>
                <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项目时间</a:t>
              </a:r>
              <a:endParaRPr lang="zh-CN" altLang="en-US" sz="2800" b="1">
                <a:solidFill>
                  <a:srgbClr val="262626"/>
                </a:solidFill>
                <a:latin typeface="思源黑体 CN Bold" panose="020B0800000000000000" charset="-122"/>
                <a:ea typeface="宋体" panose="02010600030101010101" pitchFamily="2" charset="-122"/>
                <a:cs typeface="思源黑体 1 Bold" panose="020B0800000000000000" charset="-122"/>
                <a:sym typeface="思源黑体 1 Bold" panose="020B0800000000000000" charset="-122"/>
              </a:endParaRPr>
            </a:p>
          </p:txBody>
        </p:sp>
        <p:sp>
          <p:nvSpPr>
            <p:cNvPr id="12" name="TextBox 12"/>
            <p:cNvSpPr txBox="1"/>
            <p:nvPr/>
          </p:nvSpPr>
          <p:spPr>
            <a:xfrm>
              <a:off x="0" y="-19050"/>
              <a:ext cx="1171280" cy="819150"/>
            </a:xfrm>
            <a:prstGeom prst="rect">
              <a:avLst/>
            </a:prstGeom>
          </p:spPr>
          <p:txBody>
            <a:bodyPr lIns="0" tIns="0" rIns="0" bIns="0" rtlCol="0" anchor="t">
              <a:spAutoFit/>
            </a:bodyPr>
            <a:lstStyle/>
            <a:p>
              <a:pPr marL="0" lvl="0" indent="0" algn="l">
                <a:lnSpc>
                  <a:spcPts val="4760"/>
                </a:lnSpc>
                <a:spcBef>
                  <a:spcPct val="0"/>
                </a:spcBef>
              </a:pPr>
              <a:r>
                <a:rPr lang="en-US" sz="3965" b="1">
                  <a:solidFill>
                    <a:srgbClr val="D66049"/>
                  </a:solidFill>
                  <a:latin typeface="思源黑体 CN Bold" panose="020B0800000000000000" charset="-122"/>
                  <a:ea typeface="思源黑体 CN Bold" panose="020B0800000000000000" charset="-122"/>
                  <a:cs typeface="思源黑体 2 Bold"/>
                  <a:sym typeface="思源黑体 2 Bold"/>
                </a:rPr>
                <a:t>01 </a:t>
              </a:r>
              <a:endParaRPr lang="en-US" sz="3965" b="1">
                <a:solidFill>
                  <a:srgbClr val="D66049"/>
                </a:solidFill>
                <a:latin typeface="思源黑体 CN Bold" panose="020B0800000000000000" charset="-122"/>
                <a:ea typeface="思源黑体 CN Bold" panose="020B0800000000000000" charset="-122"/>
                <a:cs typeface="思源黑体 2 Bold"/>
                <a:sym typeface="思源黑体 2 Bold"/>
              </a:endParaRPr>
            </a:p>
          </p:txBody>
        </p:sp>
      </p:grpSp>
      <p:grpSp>
        <p:nvGrpSpPr>
          <p:cNvPr id="13" name="Group 13"/>
          <p:cNvGrpSpPr/>
          <p:nvPr/>
        </p:nvGrpSpPr>
        <p:grpSpPr>
          <a:xfrm rot="0">
            <a:off x="10309546" y="4258690"/>
            <a:ext cx="6017793" cy="962718"/>
            <a:chOff x="0" y="-85725"/>
            <a:chExt cx="8023724" cy="1283624"/>
          </a:xfrm>
        </p:grpSpPr>
        <p:sp>
          <p:nvSpPr>
            <p:cNvPr id="14" name="TextBox 14"/>
            <p:cNvSpPr txBox="1"/>
            <p:nvPr/>
          </p:nvSpPr>
          <p:spPr>
            <a:xfrm>
              <a:off x="1171280" y="710219"/>
              <a:ext cx="6852444" cy="487680"/>
            </a:xfrm>
            <a:prstGeom prst="rect">
              <a:avLst/>
            </a:prstGeom>
          </p:spPr>
          <p:txBody>
            <a:bodyPr lIns="0" tIns="0" rIns="0" bIns="0" rtlCol="0" anchor="t">
              <a:spAutoFit/>
            </a:bodyPr>
            <a:lstStyle/>
            <a:p>
              <a:pPr algn="just">
                <a:lnSpc>
                  <a:spcPts val="2855"/>
                </a:lnSpc>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英语授课</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5" name="TextBox 15"/>
            <p:cNvSpPr txBox="1"/>
            <p:nvPr/>
          </p:nvSpPr>
          <p:spPr>
            <a:xfrm>
              <a:off x="1171280" y="-85725"/>
              <a:ext cx="4187551" cy="651635"/>
            </a:xfrm>
            <a:prstGeom prst="rect">
              <a:avLst/>
            </a:prstGeom>
          </p:spPr>
          <p:txBody>
            <a:bodyPr lIns="0" tIns="0" rIns="0" bIns="0" rtlCol="0" anchor="t">
              <a:spAutoFit/>
            </a:bodyPr>
            <a:lstStyle/>
            <a:p>
              <a:pPr marL="0" lvl="0" indent="0" algn="just">
                <a:lnSpc>
                  <a:spcPts val="4370"/>
                </a:lnSpc>
                <a:spcBef>
                  <a:spcPct val="0"/>
                </a:spcBef>
              </a:pPr>
              <a:r>
                <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授课语言</a:t>
              </a:r>
              <a:endPar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6" name="TextBox 16"/>
            <p:cNvSpPr txBox="1"/>
            <p:nvPr/>
          </p:nvSpPr>
          <p:spPr>
            <a:xfrm>
              <a:off x="0" y="-19050"/>
              <a:ext cx="1171280" cy="819150"/>
            </a:xfrm>
            <a:prstGeom prst="rect">
              <a:avLst/>
            </a:prstGeom>
          </p:spPr>
          <p:txBody>
            <a:bodyPr lIns="0" tIns="0" rIns="0" bIns="0" rtlCol="0" anchor="t">
              <a:spAutoFit/>
            </a:bodyPr>
            <a:lstStyle/>
            <a:p>
              <a:pPr marL="0" lvl="0" indent="0" algn="l">
                <a:lnSpc>
                  <a:spcPts val="4760"/>
                </a:lnSpc>
                <a:spcBef>
                  <a:spcPct val="0"/>
                </a:spcBef>
              </a:pPr>
              <a:r>
                <a:rPr lang="en-US" sz="3965" b="1">
                  <a:solidFill>
                    <a:srgbClr val="D66049"/>
                  </a:solidFill>
                  <a:latin typeface="思源黑体 CN Bold" panose="020B0800000000000000" charset="-122"/>
                  <a:ea typeface="思源黑体 CN Bold" panose="020B0800000000000000" charset="-122"/>
                  <a:cs typeface="思源黑体 2 Bold"/>
                  <a:sym typeface="思源黑体 2 Bold"/>
                </a:rPr>
                <a:t>02 </a:t>
              </a:r>
              <a:endParaRPr lang="en-US" sz="3965" b="1">
                <a:solidFill>
                  <a:srgbClr val="D66049"/>
                </a:solidFill>
                <a:latin typeface="思源黑体 CN Bold" panose="020B0800000000000000" charset="-122"/>
                <a:ea typeface="思源黑体 CN Bold" panose="020B0800000000000000" charset="-122"/>
                <a:cs typeface="思源黑体 2 Bold"/>
                <a:sym typeface="思源黑体 2 Bold"/>
              </a:endParaRPr>
            </a:p>
          </p:txBody>
        </p:sp>
      </p:grpSp>
      <p:grpSp>
        <p:nvGrpSpPr>
          <p:cNvPr id="17" name="Group 17"/>
          <p:cNvGrpSpPr/>
          <p:nvPr/>
        </p:nvGrpSpPr>
        <p:grpSpPr>
          <a:xfrm rot="0">
            <a:off x="10309546" y="5943312"/>
            <a:ext cx="6017793" cy="962718"/>
            <a:chOff x="0" y="-85725"/>
            <a:chExt cx="8023724" cy="1283624"/>
          </a:xfrm>
        </p:grpSpPr>
        <p:sp>
          <p:nvSpPr>
            <p:cNvPr id="18" name="TextBox 18"/>
            <p:cNvSpPr txBox="1"/>
            <p:nvPr/>
          </p:nvSpPr>
          <p:spPr>
            <a:xfrm>
              <a:off x="1171280" y="710219"/>
              <a:ext cx="6852444" cy="487680"/>
            </a:xfrm>
            <a:prstGeom prst="rect">
              <a:avLst/>
            </a:prstGeom>
          </p:spPr>
          <p:txBody>
            <a:bodyPr lIns="0" tIns="0" rIns="0" bIns="0" rtlCol="0" anchor="t">
              <a:spAutoFit/>
            </a:bodyPr>
            <a:lstStyle/>
            <a:p>
              <a:pPr algn="just">
                <a:lnSpc>
                  <a:spcPts val="2855"/>
                </a:lnSpc>
                <a:buClrTx/>
                <a:buSzTx/>
                <a:buFontTx/>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本科生、研究生</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9" name="TextBox 19"/>
            <p:cNvSpPr txBox="1"/>
            <p:nvPr/>
          </p:nvSpPr>
          <p:spPr>
            <a:xfrm>
              <a:off x="1171280" y="-85725"/>
              <a:ext cx="4187551" cy="651635"/>
            </a:xfrm>
            <a:prstGeom prst="rect">
              <a:avLst/>
            </a:prstGeom>
          </p:spPr>
          <p:txBody>
            <a:bodyPr lIns="0" tIns="0" rIns="0" bIns="0" rtlCol="0" anchor="t">
              <a:spAutoFit/>
            </a:bodyPr>
            <a:lstStyle/>
            <a:p>
              <a:pPr marL="0" lvl="0" indent="0" algn="just">
                <a:lnSpc>
                  <a:spcPts val="4370"/>
                </a:lnSpc>
                <a:spcBef>
                  <a:spcPct val="0"/>
                </a:spcBef>
              </a:pPr>
              <a:r>
                <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申请对象</a:t>
              </a:r>
              <a:endPar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20" name="TextBox 20"/>
            <p:cNvSpPr txBox="1"/>
            <p:nvPr/>
          </p:nvSpPr>
          <p:spPr>
            <a:xfrm>
              <a:off x="0" y="-19050"/>
              <a:ext cx="1171280" cy="819150"/>
            </a:xfrm>
            <a:prstGeom prst="rect">
              <a:avLst/>
            </a:prstGeom>
          </p:spPr>
          <p:txBody>
            <a:bodyPr lIns="0" tIns="0" rIns="0" bIns="0" rtlCol="0" anchor="t">
              <a:spAutoFit/>
            </a:bodyPr>
            <a:lstStyle/>
            <a:p>
              <a:pPr marL="0" lvl="0" indent="0" algn="l">
                <a:lnSpc>
                  <a:spcPts val="4760"/>
                </a:lnSpc>
                <a:spcBef>
                  <a:spcPct val="0"/>
                </a:spcBef>
              </a:pPr>
              <a:r>
                <a:rPr lang="en-US" sz="3965" b="1">
                  <a:solidFill>
                    <a:srgbClr val="D66049"/>
                  </a:solidFill>
                  <a:latin typeface="思源黑体 CN Bold" panose="020B0800000000000000" charset="-122"/>
                  <a:ea typeface="思源黑体 CN Bold" panose="020B0800000000000000" charset="-122"/>
                  <a:cs typeface="思源黑体 2 Bold"/>
                  <a:sym typeface="思源黑体 2 Bold"/>
                </a:rPr>
                <a:t>03 </a:t>
              </a:r>
              <a:endParaRPr lang="en-US" sz="3965" b="1">
                <a:solidFill>
                  <a:srgbClr val="D66049"/>
                </a:solidFill>
                <a:latin typeface="思源黑体 CN Bold" panose="020B0800000000000000" charset="-122"/>
                <a:ea typeface="思源黑体 CN Bold" panose="020B0800000000000000" charset="-122"/>
                <a:cs typeface="思源黑体 2 Bold"/>
                <a:sym typeface="思源黑体 2 Bold"/>
              </a:endParaRPr>
            </a:p>
          </p:txBody>
        </p:sp>
      </p:grpSp>
      <p:grpSp>
        <p:nvGrpSpPr>
          <p:cNvPr id="21" name="Group 21"/>
          <p:cNvGrpSpPr/>
          <p:nvPr/>
        </p:nvGrpSpPr>
        <p:grpSpPr>
          <a:xfrm rot="0">
            <a:off x="-16494" y="9376851"/>
            <a:ext cx="18320987" cy="951764"/>
            <a:chOff x="0" y="0"/>
            <a:chExt cx="4825281" cy="250670"/>
          </a:xfrm>
        </p:grpSpPr>
        <p:sp>
          <p:nvSpPr>
            <p:cNvPr id="22" name="Freeform 22"/>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23" name="TextBox 23"/>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24" name="TextBox 24"/>
          <p:cNvSpPr txBox="1"/>
          <p:nvPr/>
        </p:nvSpPr>
        <p:spPr>
          <a:xfrm>
            <a:off x="16036086"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项目申请</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5" name="TextBox 25"/>
          <p:cNvSpPr txBox="1"/>
          <p:nvPr/>
        </p:nvSpPr>
        <p:spPr>
          <a:xfrm>
            <a:off x="1126115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项目行程</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6" name="TextBox 26"/>
          <p:cNvSpPr txBox="1"/>
          <p:nvPr/>
        </p:nvSpPr>
        <p:spPr>
          <a:xfrm>
            <a:off x="648622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项目内容</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7" name="TextBox 27"/>
          <p:cNvSpPr txBox="1"/>
          <p:nvPr/>
        </p:nvSpPr>
        <p:spPr>
          <a:xfrm>
            <a:off x="1459230" y="9698355"/>
            <a:ext cx="1413510" cy="288290"/>
          </a:xfrm>
          <a:prstGeom prst="rect">
            <a:avLst/>
          </a:prstGeom>
        </p:spPr>
        <p:txBody>
          <a:bodyPr lIns="0" tIns="0" rIns="0" bIns="0" rtlCol="0" anchor="t">
            <a:noAutofit/>
          </a:bodyPr>
          <a:lstStyle/>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项目概述</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rot="0">
            <a:off x="13278408" y="0"/>
            <a:ext cx="5009592" cy="9376851"/>
            <a:chOff x="0" y="0"/>
            <a:chExt cx="1319399" cy="2469623"/>
          </a:xfrm>
        </p:grpSpPr>
        <p:sp>
          <p:nvSpPr>
            <p:cNvPr id="4" name="Freeform 4"/>
            <p:cNvSpPr/>
            <p:nvPr/>
          </p:nvSpPr>
          <p:spPr>
            <a:xfrm>
              <a:off x="0" y="0"/>
              <a:ext cx="1319399" cy="2469623"/>
            </a:xfrm>
            <a:custGeom>
              <a:avLst/>
              <a:gdLst/>
              <a:ahLst/>
              <a:cxnLst/>
              <a:rect l="l" t="t" r="r" b="b"/>
              <a:pathLst>
                <a:path w="1319399" h="2469623">
                  <a:moveTo>
                    <a:pt x="0" y="0"/>
                  </a:moveTo>
                  <a:lnTo>
                    <a:pt x="1319399" y="0"/>
                  </a:lnTo>
                  <a:lnTo>
                    <a:pt x="1319399" y="2469623"/>
                  </a:lnTo>
                  <a:lnTo>
                    <a:pt x="0" y="2469623"/>
                  </a:lnTo>
                  <a:close/>
                </a:path>
              </a:pathLst>
            </a:custGeom>
            <a:solidFill>
              <a:srgbClr val="D66049"/>
            </a:solidFill>
          </p:spPr>
        </p:sp>
        <p:sp>
          <p:nvSpPr>
            <p:cNvPr id="5" name="TextBox 5"/>
            <p:cNvSpPr txBox="1"/>
            <p:nvPr/>
          </p:nvSpPr>
          <p:spPr>
            <a:xfrm>
              <a:off x="0" y="-19050"/>
              <a:ext cx="1319399" cy="2488673"/>
            </a:xfrm>
            <a:prstGeom prst="rect">
              <a:avLst/>
            </a:prstGeom>
          </p:spPr>
          <p:txBody>
            <a:bodyPr lIns="50800" tIns="50800" rIns="50800" bIns="50800" rtlCol="0" anchor="ctr"/>
            <a:lstStyle/>
            <a:p>
              <a:pPr algn="ctr">
                <a:lnSpc>
                  <a:spcPts val="2160"/>
                </a:lnSpc>
              </a:pPr>
            </a:p>
          </p:txBody>
        </p:sp>
      </p:grpSp>
      <p:grpSp>
        <p:nvGrpSpPr>
          <p:cNvPr id="6" name="Group 6"/>
          <p:cNvGrpSpPr/>
          <p:nvPr/>
        </p:nvGrpSpPr>
        <p:grpSpPr>
          <a:xfrm rot="0">
            <a:off x="10566492" y="2247320"/>
            <a:ext cx="6472359" cy="2839030"/>
            <a:chOff x="0" y="0"/>
            <a:chExt cx="4872639" cy="2137330"/>
          </a:xfrm>
        </p:grpSpPr>
        <p:sp>
          <p:nvSpPr>
            <p:cNvPr id="7" name="Freeform 7"/>
            <p:cNvSpPr/>
            <p:nvPr/>
          </p:nvSpPr>
          <p:spPr>
            <a:xfrm>
              <a:off x="0" y="0"/>
              <a:ext cx="4872639" cy="2137393"/>
            </a:xfrm>
            <a:custGeom>
              <a:avLst/>
              <a:gdLst/>
              <a:ahLst/>
              <a:cxnLst/>
              <a:rect l="l" t="t" r="r" b="b"/>
              <a:pathLst>
                <a:path w="4872639" h="2137393">
                  <a:moveTo>
                    <a:pt x="0" y="0"/>
                  </a:moveTo>
                  <a:lnTo>
                    <a:pt x="4872639" y="0"/>
                  </a:lnTo>
                  <a:lnTo>
                    <a:pt x="4872639" y="2137393"/>
                  </a:lnTo>
                  <a:lnTo>
                    <a:pt x="0" y="2137393"/>
                  </a:lnTo>
                </a:path>
              </a:pathLst>
            </a:custGeom>
            <a:blipFill>
              <a:blip r:embed="rId3"/>
              <a:stretch>
                <a:fillRect b="-12372"/>
              </a:stretch>
            </a:blipFill>
          </p:spPr>
        </p:sp>
      </p:grpSp>
      <p:grpSp>
        <p:nvGrpSpPr>
          <p:cNvPr id="8" name="Group 8"/>
          <p:cNvGrpSpPr/>
          <p:nvPr/>
        </p:nvGrpSpPr>
        <p:grpSpPr>
          <a:xfrm rot="0">
            <a:off x="10566492" y="5353050"/>
            <a:ext cx="6472359" cy="2839030"/>
            <a:chOff x="0" y="0"/>
            <a:chExt cx="4872639" cy="2137330"/>
          </a:xfrm>
        </p:grpSpPr>
        <p:sp>
          <p:nvSpPr>
            <p:cNvPr id="9" name="Freeform 9"/>
            <p:cNvSpPr/>
            <p:nvPr/>
          </p:nvSpPr>
          <p:spPr>
            <a:xfrm>
              <a:off x="0" y="0"/>
              <a:ext cx="4872639" cy="2137393"/>
            </a:xfrm>
            <a:custGeom>
              <a:avLst/>
              <a:gdLst/>
              <a:ahLst/>
              <a:cxnLst/>
              <a:rect l="l" t="t" r="r" b="b"/>
              <a:pathLst>
                <a:path w="4872639" h="2137393">
                  <a:moveTo>
                    <a:pt x="0" y="0"/>
                  </a:moveTo>
                  <a:lnTo>
                    <a:pt x="4872639" y="0"/>
                  </a:lnTo>
                  <a:lnTo>
                    <a:pt x="4872639" y="2137393"/>
                  </a:lnTo>
                  <a:lnTo>
                    <a:pt x="0" y="2137393"/>
                  </a:lnTo>
                </a:path>
              </a:pathLst>
            </a:custGeom>
            <a:blipFill>
              <a:blip r:embed="rId4"/>
              <a:stretch>
                <a:fillRect t="-28912" b="-19928"/>
              </a:stretch>
            </a:blipFill>
          </p:spPr>
        </p:sp>
      </p:grpSp>
      <p:grpSp>
        <p:nvGrpSpPr>
          <p:cNvPr id="10" name="Group 10"/>
          <p:cNvGrpSpPr/>
          <p:nvPr/>
        </p:nvGrpSpPr>
        <p:grpSpPr>
          <a:xfrm rot="0">
            <a:off x="1028700" y="2247320"/>
            <a:ext cx="9537792" cy="2839030"/>
            <a:chOff x="0" y="0"/>
            <a:chExt cx="2512011" cy="747728"/>
          </a:xfrm>
        </p:grpSpPr>
        <p:sp>
          <p:nvSpPr>
            <p:cNvPr id="11" name="Freeform 11"/>
            <p:cNvSpPr/>
            <p:nvPr/>
          </p:nvSpPr>
          <p:spPr>
            <a:xfrm>
              <a:off x="0" y="0"/>
              <a:ext cx="2512011" cy="747728"/>
            </a:xfrm>
            <a:custGeom>
              <a:avLst/>
              <a:gdLst/>
              <a:ahLst/>
              <a:cxnLst/>
              <a:rect l="l" t="t" r="r" b="b"/>
              <a:pathLst>
                <a:path w="2512011" h="747728">
                  <a:moveTo>
                    <a:pt x="0" y="0"/>
                  </a:moveTo>
                  <a:lnTo>
                    <a:pt x="2512011" y="0"/>
                  </a:lnTo>
                  <a:lnTo>
                    <a:pt x="2512011" y="747728"/>
                  </a:lnTo>
                  <a:lnTo>
                    <a:pt x="0" y="747728"/>
                  </a:lnTo>
                  <a:close/>
                </a:path>
              </a:pathLst>
            </a:custGeom>
            <a:solidFill>
              <a:srgbClr val="D66049">
                <a:alpha val="13725"/>
              </a:srgbClr>
            </a:solidFill>
          </p:spPr>
        </p:sp>
        <p:sp>
          <p:nvSpPr>
            <p:cNvPr id="12" name="TextBox 12"/>
            <p:cNvSpPr txBox="1"/>
            <p:nvPr/>
          </p:nvSpPr>
          <p:spPr>
            <a:xfrm>
              <a:off x="0" y="-19050"/>
              <a:ext cx="2512011" cy="766778"/>
            </a:xfrm>
            <a:prstGeom prst="rect">
              <a:avLst/>
            </a:prstGeom>
          </p:spPr>
          <p:txBody>
            <a:bodyPr lIns="50800" tIns="50800" rIns="50800" bIns="50800" rtlCol="0" anchor="ctr"/>
            <a:lstStyle/>
            <a:p>
              <a:pPr algn="ctr">
                <a:lnSpc>
                  <a:spcPts val="2160"/>
                </a:lnSpc>
              </a:pPr>
            </a:p>
          </p:txBody>
        </p:sp>
      </p:grpSp>
      <p:grpSp>
        <p:nvGrpSpPr>
          <p:cNvPr id="13" name="Group 13"/>
          <p:cNvGrpSpPr/>
          <p:nvPr/>
        </p:nvGrpSpPr>
        <p:grpSpPr>
          <a:xfrm rot="0">
            <a:off x="1028700" y="5353050"/>
            <a:ext cx="9537792" cy="2839030"/>
            <a:chOff x="0" y="0"/>
            <a:chExt cx="2512011" cy="747728"/>
          </a:xfrm>
        </p:grpSpPr>
        <p:sp>
          <p:nvSpPr>
            <p:cNvPr id="14" name="Freeform 14"/>
            <p:cNvSpPr/>
            <p:nvPr/>
          </p:nvSpPr>
          <p:spPr>
            <a:xfrm>
              <a:off x="0" y="0"/>
              <a:ext cx="2512011" cy="747728"/>
            </a:xfrm>
            <a:custGeom>
              <a:avLst/>
              <a:gdLst/>
              <a:ahLst/>
              <a:cxnLst/>
              <a:rect l="l" t="t" r="r" b="b"/>
              <a:pathLst>
                <a:path w="2512011" h="747728">
                  <a:moveTo>
                    <a:pt x="0" y="0"/>
                  </a:moveTo>
                  <a:lnTo>
                    <a:pt x="2512011" y="0"/>
                  </a:lnTo>
                  <a:lnTo>
                    <a:pt x="2512011" y="747728"/>
                  </a:lnTo>
                  <a:lnTo>
                    <a:pt x="0" y="747728"/>
                  </a:lnTo>
                  <a:close/>
                </a:path>
              </a:pathLst>
            </a:custGeom>
            <a:solidFill>
              <a:srgbClr val="D66049">
                <a:alpha val="13725"/>
              </a:srgbClr>
            </a:solidFill>
          </p:spPr>
        </p:sp>
        <p:sp>
          <p:nvSpPr>
            <p:cNvPr id="15" name="TextBox 15"/>
            <p:cNvSpPr txBox="1"/>
            <p:nvPr/>
          </p:nvSpPr>
          <p:spPr>
            <a:xfrm>
              <a:off x="0" y="-19050"/>
              <a:ext cx="2512011" cy="766778"/>
            </a:xfrm>
            <a:prstGeom prst="rect">
              <a:avLst/>
            </a:prstGeom>
          </p:spPr>
          <p:txBody>
            <a:bodyPr lIns="50800" tIns="50800" rIns="50800" bIns="50800" rtlCol="0" anchor="ctr"/>
            <a:lstStyle/>
            <a:p>
              <a:pPr algn="ctr">
                <a:lnSpc>
                  <a:spcPts val="2160"/>
                </a:lnSpc>
              </a:pPr>
            </a:p>
          </p:txBody>
        </p:sp>
      </p:grpSp>
      <p:sp>
        <p:nvSpPr>
          <p:cNvPr id="16" name="TextBox 16"/>
          <p:cNvSpPr txBox="1"/>
          <p:nvPr/>
        </p:nvSpPr>
        <p:spPr>
          <a:xfrm>
            <a:off x="2589758" y="2522903"/>
            <a:ext cx="7140129" cy="1120775"/>
          </a:xfrm>
          <a:prstGeom prst="rect">
            <a:avLst/>
          </a:prstGeom>
        </p:spPr>
        <p:txBody>
          <a:bodyPr lIns="0" tIns="0" rIns="0" bIns="0" rtlCol="0" anchor="t">
            <a:spAutoFit/>
          </a:bodyPr>
          <a:lstStyle/>
          <a:p>
            <a:pPr marL="0" lvl="0" indent="0" algn="just">
              <a:lnSpc>
                <a:spcPts val="4370"/>
              </a:lnSpc>
              <a:spcBef>
                <a:spcPct val="0"/>
              </a:spcBef>
            </a:pPr>
            <a:r>
              <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全球顶尖教学团队，名校名师授课，零距离亲身体验海外顶尖大学课程</a:t>
            </a:r>
            <a:endPar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7" name="TextBox 17"/>
          <p:cNvSpPr txBox="1"/>
          <p:nvPr/>
        </p:nvSpPr>
        <p:spPr>
          <a:xfrm>
            <a:off x="2589758" y="5809607"/>
            <a:ext cx="7140129" cy="1120775"/>
          </a:xfrm>
          <a:prstGeom prst="rect">
            <a:avLst/>
          </a:prstGeom>
        </p:spPr>
        <p:txBody>
          <a:bodyPr lIns="0" tIns="0" rIns="0" bIns="0" rtlCol="0" anchor="t">
            <a:spAutoFit/>
          </a:bodyPr>
          <a:lstStyle/>
          <a:p>
            <a:pPr marL="0" lvl="0" indent="0" algn="just">
              <a:lnSpc>
                <a:spcPts val="4370"/>
              </a:lnSpc>
              <a:spcBef>
                <a:spcPct val="0"/>
              </a:spcBef>
            </a:pPr>
            <a:r>
              <a:rPr lang="en-US" sz="2800" b="1">
                <a:solidFill>
                  <a:srgbClr val="262626"/>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新加坡国立大学</a:t>
            </a:r>
            <a:r>
              <a:rPr lang="zh-CN" altLang="en-US" sz="2800" b="1">
                <a:solidFill>
                  <a:srgbClr val="262626"/>
                </a:solidFill>
                <a:latin typeface="思源黑体 CN Bold" panose="020B0800000000000000" charset="-122"/>
                <a:ea typeface="宋体" panose="02010600030101010101" pitchFamily="2" charset="-122"/>
                <a:cs typeface="思源黑体 CN Bold" panose="020B0800000000000000" charset="-122"/>
                <a:sym typeface="思源黑体 1 Bold" panose="020B0800000000000000" charset="-122"/>
              </a:rPr>
              <a:t>、</a:t>
            </a:r>
            <a:r>
              <a:rPr lang="en-US" sz="2800" b="1">
                <a:solidFill>
                  <a:srgbClr val="262626"/>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南洋理工大学讲师教授深度交流</a:t>
            </a:r>
            <a:endParaRPr lang="en-US" sz="2800" b="1">
              <a:solidFill>
                <a:srgbClr val="262626"/>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sp>
        <p:nvSpPr>
          <p:cNvPr id="18" name="TextBox 18"/>
          <p:cNvSpPr txBox="1"/>
          <p:nvPr/>
        </p:nvSpPr>
        <p:spPr>
          <a:xfrm>
            <a:off x="2589758" y="3657100"/>
            <a:ext cx="7140129" cy="1067943"/>
          </a:xfrm>
          <a:prstGeom prst="rect">
            <a:avLst/>
          </a:prstGeom>
        </p:spPr>
        <p:txBody>
          <a:bodyPr lIns="0" tIns="0" rIns="0" bIns="0" rtlCol="0" anchor="t">
            <a:spAutoFit/>
          </a:bodyPr>
          <a:lstStyle/>
          <a:p>
            <a:pPr algn="just">
              <a:lnSpc>
                <a:spcPts val="2855"/>
              </a:lnSpc>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中心汇集了全球顶尖的教学团队，包括来自新加坡国立大学和南洋理工大学的教授和专家、斯坦福全球排名前2%科学家、新加坡科技局资深科学家、前联合早报资深记者等。</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9" name="TextBox 19"/>
          <p:cNvSpPr txBox="1"/>
          <p:nvPr/>
        </p:nvSpPr>
        <p:spPr>
          <a:xfrm>
            <a:off x="2589758" y="6943804"/>
            <a:ext cx="7140129" cy="705993"/>
          </a:xfrm>
          <a:prstGeom prst="rect">
            <a:avLst/>
          </a:prstGeom>
        </p:spPr>
        <p:txBody>
          <a:bodyPr lIns="0" tIns="0" rIns="0" bIns="0" rtlCol="0" anchor="t">
            <a:spAutoFit/>
          </a:bodyPr>
          <a:lstStyle/>
          <a:p>
            <a:pPr algn="just">
              <a:lnSpc>
                <a:spcPts val="2855"/>
              </a:lnSpc>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项目设有深度交流环节，学生将得到新加坡国立大学或南洋理工大学的教授进行深度学习指导，启发自己的职业道路和学术发展方向。</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0" name="TextBox 20"/>
          <p:cNvSpPr txBox="1"/>
          <p:nvPr/>
        </p:nvSpPr>
        <p:spPr>
          <a:xfrm>
            <a:off x="1711298" y="2589578"/>
            <a:ext cx="878460" cy="619125"/>
          </a:xfrm>
          <a:prstGeom prst="rect">
            <a:avLst/>
          </a:prstGeom>
        </p:spPr>
        <p:txBody>
          <a:bodyPr lIns="0" tIns="0" rIns="0" bIns="0" rtlCol="0" anchor="t">
            <a:spAutoFit/>
          </a:bodyPr>
          <a:lstStyle/>
          <a:p>
            <a:pPr marL="0" lvl="0" indent="0" algn="l">
              <a:lnSpc>
                <a:spcPts val="4760"/>
              </a:lnSpc>
              <a:spcBef>
                <a:spcPct val="0"/>
              </a:spcBef>
            </a:pPr>
            <a:r>
              <a:rPr lang="en-US" sz="3965" b="1">
                <a:solidFill>
                  <a:srgbClr val="D66049"/>
                </a:solidFill>
                <a:latin typeface="思源黑体 2 Bold"/>
                <a:ea typeface="思源黑体 2 Bold"/>
                <a:cs typeface="思源黑体 2 Bold"/>
                <a:sym typeface="思源黑体 2 Bold"/>
              </a:rPr>
              <a:t>01 </a:t>
            </a:r>
            <a:endParaRPr lang="en-US" sz="3965" b="1">
              <a:solidFill>
                <a:srgbClr val="D66049"/>
              </a:solidFill>
              <a:latin typeface="思源黑体 2 Bold"/>
              <a:ea typeface="思源黑体 2 Bold"/>
              <a:cs typeface="思源黑体 2 Bold"/>
              <a:sym typeface="思源黑体 2 Bold"/>
            </a:endParaRPr>
          </a:p>
        </p:txBody>
      </p:sp>
      <p:sp>
        <p:nvSpPr>
          <p:cNvPr id="21" name="TextBox 21"/>
          <p:cNvSpPr txBox="1"/>
          <p:nvPr/>
        </p:nvSpPr>
        <p:spPr>
          <a:xfrm>
            <a:off x="1711298" y="5876282"/>
            <a:ext cx="878460" cy="619125"/>
          </a:xfrm>
          <a:prstGeom prst="rect">
            <a:avLst/>
          </a:prstGeom>
        </p:spPr>
        <p:txBody>
          <a:bodyPr lIns="0" tIns="0" rIns="0" bIns="0" rtlCol="0" anchor="t">
            <a:spAutoFit/>
          </a:bodyPr>
          <a:lstStyle/>
          <a:p>
            <a:pPr marL="0" lvl="0" indent="0" algn="l">
              <a:lnSpc>
                <a:spcPts val="4760"/>
              </a:lnSpc>
              <a:spcBef>
                <a:spcPct val="0"/>
              </a:spcBef>
            </a:pPr>
            <a:r>
              <a:rPr lang="en-US" sz="3965" b="1">
                <a:solidFill>
                  <a:srgbClr val="D66049"/>
                </a:solidFill>
                <a:latin typeface="思源黑体 2 Bold"/>
                <a:ea typeface="思源黑体 2 Bold"/>
                <a:cs typeface="思源黑体 2 Bold"/>
                <a:sym typeface="思源黑体 2 Bold"/>
              </a:rPr>
              <a:t>02</a:t>
            </a:r>
            <a:endParaRPr lang="en-US" sz="3965" b="1">
              <a:solidFill>
                <a:srgbClr val="D66049"/>
              </a:solidFill>
              <a:latin typeface="思源黑体 2 Bold"/>
              <a:ea typeface="思源黑体 2 Bold"/>
              <a:cs typeface="思源黑体 2 Bold"/>
              <a:sym typeface="思源黑体 2 Bold"/>
            </a:endParaRPr>
          </a:p>
        </p:txBody>
      </p:sp>
      <p:sp>
        <p:nvSpPr>
          <p:cNvPr id="22" name="TextBox 22"/>
          <p:cNvSpPr txBox="1"/>
          <p:nvPr/>
        </p:nvSpPr>
        <p:spPr>
          <a:xfrm>
            <a:off x="987992" y="645344"/>
            <a:ext cx="3405557" cy="747662"/>
          </a:xfrm>
          <a:prstGeom prst="rect">
            <a:avLst/>
          </a:prstGeom>
        </p:spPr>
        <p:txBody>
          <a:bodyPr lIns="0" tIns="0" rIns="0" bIns="0" rtlCol="0" anchor="t">
            <a:spAutoFit/>
          </a:bodyPr>
          <a:lstStyle/>
          <a:p>
            <a:pPr marL="0" lvl="0" indent="0" algn="l">
              <a:lnSpc>
                <a:spcPts val="5920"/>
              </a:lnSpc>
              <a:spcBef>
                <a:spcPct val="0"/>
              </a:spcBef>
            </a:pPr>
            <a:r>
              <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项目亮点</a:t>
            </a:r>
            <a:endPar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grpSp>
        <p:nvGrpSpPr>
          <p:cNvPr id="23" name="Group 23"/>
          <p:cNvGrpSpPr/>
          <p:nvPr/>
        </p:nvGrpSpPr>
        <p:grpSpPr>
          <a:xfrm rot="0">
            <a:off x="-16494" y="9376851"/>
            <a:ext cx="18320987" cy="951764"/>
            <a:chOff x="0" y="0"/>
            <a:chExt cx="4825281" cy="250670"/>
          </a:xfrm>
        </p:grpSpPr>
        <p:sp>
          <p:nvSpPr>
            <p:cNvPr id="24" name="Freeform 24"/>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25" name="TextBox 25"/>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30" name="TextBox 24"/>
          <p:cNvSpPr txBox="1"/>
          <p:nvPr/>
        </p:nvSpPr>
        <p:spPr>
          <a:xfrm>
            <a:off x="16036086" y="9698575"/>
            <a:ext cx="1161306" cy="266700"/>
          </a:xfrm>
          <a:prstGeom prst="rect">
            <a:avLst/>
          </a:prstGeom>
        </p:spPr>
        <p:txBody>
          <a:bodyPr lIns="0" tIns="0" rIns="0" bIns="0" rtlCol="0" anchor="t">
            <a:spAutoFit/>
          </a:bodyPr>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项目申请</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31" name="TextBox 25"/>
          <p:cNvSpPr txBox="1"/>
          <p:nvPr/>
        </p:nvSpPr>
        <p:spPr>
          <a:xfrm>
            <a:off x="11261157" y="9698575"/>
            <a:ext cx="1161306" cy="266700"/>
          </a:xfrm>
          <a:prstGeom prst="rect">
            <a:avLst/>
          </a:prstGeom>
        </p:spPr>
        <p:txBody>
          <a:bodyPr lIns="0" tIns="0" rIns="0" bIns="0" rtlCol="0" anchor="t">
            <a:spAutoFit/>
          </a:bodyPr>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项目行程</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32" name="TextBox 26"/>
          <p:cNvSpPr txBox="1"/>
          <p:nvPr/>
        </p:nvSpPr>
        <p:spPr>
          <a:xfrm>
            <a:off x="6486227" y="9698575"/>
            <a:ext cx="1161306" cy="266700"/>
          </a:xfrm>
          <a:prstGeom prst="rect">
            <a:avLst/>
          </a:prstGeom>
        </p:spPr>
        <p:txBody>
          <a:bodyPr lIns="0" tIns="0" rIns="0" bIns="0" rtlCol="0" anchor="t">
            <a:spAutoFit/>
          </a:bodyPr>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项目内容</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7" name="TextBox 27"/>
          <p:cNvSpPr txBox="1"/>
          <p:nvPr>
            <p:custDataLst>
              <p:tags r:id="rId5"/>
            </p:custDataLst>
          </p:nvPr>
        </p:nvSpPr>
        <p:spPr>
          <a:xfrm>
            <a:off x="1459230" y="9698355"/>
            <a:ext cx="1413510" cy="288290"/>
          </a:xfrm>
          <a:prstGeom prst="rect">
            <a:avLst/>
          </a:prstGeom>
        </p:spPr>
        <p:txBody>
          <a:bodyPr lIns="0" tIns="0" rIns="0" bIns="0" rtlCol="0" anchor="t">
            <a:noAutofit/>
          </a:bodyPr>
          <a:lstStyle/>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项目概述</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rot="0">
            <a:off x="13278408" y="0"/>
            <a:ext cx="5009592" cy="9376851"/>
            <a:chOff x="0" y="0"/>
            <a:chExt cx="1319399" cy="2469623"/>
          </a:xfrm>
        </p:grpSpPr>
        <p:sp>
          <p:nvSpPr>
            <p:cNvPr id="4" name="Freeform 4"/>
            <p:cNvSpPr/>
            <p:nvPr/>
          </p:nvSpPr>
          <p:spPr>
            <a:xfrm>
              <a:off x="0" y="0"/>
              <a:ext cx="1319399" cy="2469623"/>
            </a:xfrm>
            <a:custGeom>
              <a:avLst/>
              <a:gdLst/>
              <a:ahLst/>
              <a:cxnLst/>
              <a:rect l="l" t="t" r="r" b="b"/>
              <a:pathLst>
                <a:path w="1319399" h="2469623">
                  <a:moveTo>
                    <a:pt x="0" y="0"/>
                  </a:moveTo>
                  <a:lnTo>
                    <a:pt x="1319399" y="0"/>
                  </a:lnTo>
                  <a:lnTo>
                    <a:pt x="1319399" y="2469623"/>
                  </a:lnTo>
                  <a:lnTo>
                    <a:pt x="0" y="2469623"/>
                  </a:lnTo>
                  <a:close/>
                </a:path>
              </a:pathLst>
            </a:custGeom>
            <a:solidFill>
              <a:srgbClr val="D66049"/>
            </a:solidFill>
          </p:spPr>
        </p:sp>
        <p:sp>
          <p:nvSpPr>
            <p:cNvPr id="5" name="TextBox 5"/>
            <p:cNvSpPr txBox="1"/>
            <p:nvPr/>
          </p:nvSpPr>
          <p:spPr>
            <a:xfrm>
              <a:off x="0" y="-19050"/>
              <a:ext cx="1319399" cy="2488673"/>
            </a:xfrm>
            <a:prstGeom prst="rect">
              <a:avLst/>
            </a:prstGeom>
          </p:spPr>
          <p:txBody>
            <a:bodyPr lIns="50800" tIns="50800" rIns="50800" bIns="50800" rtlCol="0" anchor="ctr"/>
            <a:lstStyle/>
            <a:p>
              <a:pPr algn="ctr">
                <a:lnSpc>
                  <a:spcPts val="2160"/>
                </a:lnSpc>
              </a:pPr>
            </a:p>
          </p:txBody>
        </p:sp>
      </p:grpSp>
      <p:grpSp>
        <p:nvGrpSpPr>
          <p:cNvPr id="6" name="Group 6"/>
          <p:cNvGrpSpPr/>
          <p:nvPr/>
        </p:nvGrpSpPr>
        <p:grpSpPr>
          <a:xfrm rot="0">
            <a:off x="10566492" y="2247320"/>
            <a:ext cx="6472359" cy="2839030"/>
            <a:chOff x="0" y="0"/>
            <a:chExt cx="4872639" cy="2137330"/>
          </a:xfrm>
        </p:grpSpPr>
        <p:sp>
          <p:nvSpPr>
            <p:cNvPr id="7" name="Freeform 7"/>
            <p:cNvSpPr/>
            <p:nvPr/>
          </p:nvSpPr>
          <p:spPr>
            <a:xfrm>
              <a:off x="0" y="0"/>
              <a:ext cx="4872639" cy="2137393"/>
            </a:xfrm>
            <a:custGeom>
              <a:avLst/>
              <a:gdLst/>
              <a:ahLst/>
              <a:cxnLst/>
              <a:rect l="l" t="t" r="r" b="b"/>
              <a:pathLst>
                <a:path w="4872639" h="2137393">
                  <a:moveTo>
                    <a:pt x="0" y="0"/>
                  </a:moveTo>
                  <a:lnTo>
                    <a:pt x="4872639" y="0"/>
                  </a:lnTo>
                  <a:lnTo>
                    <a:pt x="4872639" y="2137393"/>
                  </a:lnTo>
                  <a:lnTo>
                    <a:pt x="0" y="2137393"/>
                  </a:lnTo>
                </a:path>
              </a:pathLst>
            </a:custGeom>
            <a:blipFill>
              <a:blip r:embed="rId3"/>
              <a:stretch>
                <a:fillRect l="-1378" r="-1378"/>
              </a:stretch>
            </a:blipFill>
          </p:spPr>
        </p:sp>
      </p:grpSp>
      <p:grpSp>
        <p:nvGrpSpPr>
          <p:cNvPr id="8" name="Group 8"/>
          <p:cNvGrpSpPr/>
          <p:nvPr/>
        </p:nvGrpSpPr>
        <p:grpSpPr>
          <a:xfrm rot="0">
            <a:off x="10566492" y="5353050"/>
            <a:ext cx="6472359" cy="2839030"/>
            <a:chOff x="0" y="0"/>
            <a:chExt cx="4872639" cy="2137330"/>
          </a:xfrm>
        </p:grpSpPr>
        <p:sp>
          <p:nvSpPr>
            <p:cNvPr id="9" name="Freeform 9"/>
            <p:cNvSpPr/>
            <p:nvPr/>
          </p:nvSpPr>
          <p:spPr>
            <a:xfrm>
              <a:off x="0" y="0"/>
              <a:ext cx="4872639" cy="2137393"/>
            </a:xfrm>
            <a:custGeom>
              <a:avLst/>
              <a:gdLst/>
              <a:ahLst/>
              <a:cxnLst/>
              <a:rect l="l" t="t" r="r" b="b"/>
              <a:pathLst>
                <a:path w="4872639" h="2137393">
                  <a:moveTo>
                    <a:pt x="0" y="0"/>
                  </a:moveTo>
                  <a:lnTo>
                    <a:pt x="4872639" y="0"/>
                  </a:lnTo>
                  <a:lnTo>
                    <a:pt x="4872639" y="2137393"/>
                  </a:lnTo>
                  <a:lnTo>
                    <a:pt x="0" y="2137393"/>
                  </a:lnTo>
                </a:path>
              </a:pathLst>
            </a:custGeom>
            <a:blipFill>
              <a:blip r:embed="rId4"/>
              <a:stretch>
                <a:fillRect t="-49848" b="-21129"/>
              </a:stretch>
            </a:blipFill>
          </p:spPr>
        </p:sp>
      </p:grpSp>
      <p:grpSp>
        <p:nvGrpSpPr>
          <p:cNvPr id="10" name="Group 10"/>
          <p:cNvGrpSpPr/>
          <p:nvPr/>
        </p:nvGrpSpPr>
        <p:grpSpPr>
          <a:xfrm rot="0">
            <a:off x="1028700" y="2247320"/>
            <a:ext cx="9537792" cy="2839030"/>
            <a:chOff x="0" y="0"/>
            <a:chExt cx="2512011" cy="747728"/>
          </a:xfrm>
        </p:grpSpPr>
        <p:sp>
          <p:nvSpPr>
            <p:cNvPr id="11" name="Freeform 11"/>
            <p:cNvSpPr/>
            <p:nvPr/>
          </p:nvSpPr>
          <p:spPr>
            <a:xfrm>
              <a:off x="0" y="0"/>
              <a:ext cx="2512011" cy="747728"/>
            </a:xfrm>
            <a:custGeom>
              <a:avLst/>
              <a:gdLst/>
              <a:ahLst/>
              <a:cxnLst/>
              <a:rect l="l" t="t" r="r" b="b"/>
              <a:pathLst>
                <a:path w="2512011" h="747728">
                  <a:moveTo>
                    <a:pt x="0" y="0"/>
                  </a:moveTo>
                  <a:lnTo>
                    <a:pt x="2512011" y="0"/>
                  </a:lnTo>
                  <a:lnTo>
                    <a:pt x="2512011" y="747728"/>
                  </a:lnTo>
                  <a:lnTo>
                    <a:pt x="0" y="747728"/>
                  </a:lnTo>
                  <a:close/>
                </a:path>
              </a:pathLst>
            </a:custGeom>
            <a:solidFill>
              <a:srgbClr val="D66049">
                <a:alpha val="13725"/>
              </a:srgbClr>
            </a:solidFill>
          </p:spPr>
        </p:sp>
        <p:sp>
          <p:nvSpPr>
            <p:cNvPr id="12" name="TextBox 12"/>
            <p:cNvSpPr txBox="1"/>
            <p:nvPr/>
          </p:nvSpPr>
          <p:spPr>
            <a:xfrm>
              <a:off x="0" y="-19050"/>
              <a:ext cx="2512011" cy="766778"/>
            </a:xfrm>
            <a:prstGeom prst="rect">
              <a:avLst/>
            </a:prstGeom>
          </p:spPr>
          <p:txBody>
            <a:bodyPr lIns="50800" tIns="50800" rIns="50800" bIns="50800" rtlCol="0" anchor="ctr"/>
            <a:lstStyle/>
            <a:p>
              <a:pPr algn="ctr">
                <a:lnSpc>
                  <a:spcPts val="2160"/>
                </a:lnSpc>
              </a:pPr>
            </a:p>
          </p:txBody>
        </p:sp>
      </p:grpSp>
      <p:grpSp>
        <p:nvGrpSpPr>
          <p:cNvPr id="13" name="Group 13"/>
          <p:cNvGrpSpPr/>
          <p:nvPr/>
        </p:nvGrpSpPr>
        <p:grpSpPr>
          <a:xfrm rot="0">
            <a:off x="1028700" y="5353050"/>
            <a:ext cx="9537792" cy="2839030"/>
            <a:chOff x="0" y="0"/>
            <a:chExt cx="2512011" cy="747728"/>
          </a:xfrm>
        </p:grpSpPr>
        <p:sp>
          <p:nvSpPr>
            <p:cNvPr id="14" name="Freeform 14"/>
            <p:cNvSpPr/>
            <p:nvPr/>
          </p:nvSpPr>
          <p:spPr>
            <a:xfrm>
              <a:off x="0" y="0"/>
              <a:ext cx="2512011" cy="747728"/>
            </a:xfrm>
            <a:custGeom>
              <a:avLst/>
              <a:gdLst/>
              <a:ahLst/>
              <a:cxnLst/>
              <a:rect l="l" t="t" r="r" b="b"/>
              <a:pathLst>
                <a:path w="2512011" h="747728">
                  <a:moveTo>
                    <a:pt x="0" y="0"/>
                  </a:moveTo>
                  <a:lnTo>
                    <a:pt x="2512011" y="0"/>
                  </a:lnTo>
                  <a:lnTo>
                    <a:pt x="2512011" y="747728"/>
                  </a:lnTo>
                  <a:lnTo>
                    <a:pt x="0" y="747728"/>
                  </a:lnTo>
                  <a:close/>
                </a:path>
              </a:pathLst>
            </a:custGeom>
            <a:solidFill>
              <a:srgbClr val="D66049">
                <a:alpha val="13725"/>
              </a:srgbClr>
            </a:solidFill>
          </p:spPr>
        </p:sp>
        <p:sp>
          <p:nvSpPr>
            <p:cNvPr id="15" name="TextBox 15"/>
            <p:cNvSpPr txBox="1"/>
            <p:nvPr/>
          </p:nvSpPr>
          <p:spPr>
            <a:xfrm>
              <a:off x="0" y="-19050"/>
              <a:ext cx="2512011" cy="766778"/>
            </a:xfrm>
            <a:prstGeom prst="rect">
              <a:avLst/>
            </a:prstGeom>
          </p:spPr>
          <p:txBody>
            <a:bodyPr lIns="50800" tIns="50800" rIns="50800" bIns="50800" rtlCol="0" anchor="ctr"/>
            <a:lstStyle/>
            <a:p>
              <a:pPr algn="ctr">
                <a:lnSpc>
                  <a:spcPts val="2160"/>
                </a:lnSpc>
              </a:pPr>
            </a:p>
          </p:txBody>
        </p:sp>
      </p:grpSp>
      <p:sp>
        <p:nvSpPr>
          <p:cNvPr id="16" name="TextBox 16"/>
          <p:cNvSpPr txBox="1"/>
          <p:nvPr/>
        </p:nvSpPr>
        <p:spPr>
          <a:xfrm>
            <a:off x="2589758" y="2522903"/>
            <a:ext cx="7140129" cy="1120775"/>
          </a:xfrm>
          <a:prstGeom prst="rect">
            <a:avLst/>
          </a:prstGeom>
        </p:spPr>
        <p:txBody>
          <a:bodyPr lIns="0" tIns="0" rIns="0" bIns="0" rtlCol="0" anchor="t">
            <a:spAutoFit/>
          </a:bodyPr>
          <a:lstStyle/>
          <a:p>
            <a:pPr marL="0" lvl="0" indent="0" algn="just">
              <a:lnSpc>
                <a:spcPts val="4370"/>
              </a:lnSpc>
              <a:spcBef>
                <a:spcPct val="0"/>
              </a:spcBef>
            </a:pPr>
            <a:r>
              <a:rPr lang="en-US" sz="2800" b="1">
                <a:solidFill>
                  <a:srgbClr val="262626"/>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新加坡国立大学</a:t>
            </a:r>
            <a:r>
              <a:rPr lang="zh-CN" altLang="en-US" sz="2800" b="1">
                <a:solidFill>
                  <a:srgbClr val="262626"/>
                </a:solidFill>
                <a:latin typeface="思源黑体 CN Bold" panose="020B0800000000000000" charset="-122"/>
                <a:ea typeface="宋体" panose="02010600030101010101" pitchFamily="2" charset="-122"/>
                <a:cs typeface="思源黑体 CN Bold" panose="020B0800000000000000" charset="-122"/>
                <a:sym typeface="思源黑体 1 Bold" panose="020B0800000000000000" charset="-122"/>
              </a:rPr>
              <a:t>、</a:t>
            </a:r>
            <a:r>
              <a:rPr lang="en-US" sz="2800" b="1">
                <a:solidFill>
                  <a:srgbClr val="262626"/>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南洋理工大学学长学姐全程陪同</a:t>
            </a:r>
            <a:endParaRPr lang="en-US" sz="2800" b="1">
              <a:solidFill>
                <a:srgbClr val="262626"/>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sp>
        <p:nvSpPr>
          <p:cNvPr id="17" name="TextBox 17"/>
          <p:cNvSpPr txBox="1"/>
          <p:nvPr/>
        </p:nvSpPr>
        <p:spPr>
          <a:xfrm>
            <a:off x="2589758" y="5809607"/>
            <a:ext cx="7140129" cy="1062608"/>
          </a:xfrm>
          <a:prstGeom prst="rect">
            <a:avLst/>
          </a:prstGeom>
        </p:spPr>
        <p:txBody>
          <a:bodyPr lIns="0" tIns="0" rIns="0" bIns="0" rtlCol="0" anchor="t">
            <a:spAutoFit/>
          </a:bodyPr>
          <a:lstStyle/>
          <a:p>
            <a:pPr marL="0" lvl="0" indent="0" algn="just">
              <a:lnSpc>
                <a:spcPts val="4370"/>
              </a:lnSpc>
              <a:spcBef>
                <a:spcPct val="0"/>
              </a:spcBef>
            </a:pPr>
            <a:r>
              <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多元文化交流，参访世界文化遗产，关联学科专业</a:t>
            </a:r>
            <a:endPar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8" name="TextBox 18"/>
          <p:cNvSpPr txBox="1"/>
          <p:nvPr/>
        </p:nvSpPr>
        <p:spPr>
          <a:xfrm>
            <a:off x="2589758" y="3657100"/>
            <a:ext cx="7140129" cy="1097915"/>
          </a:xfrm>
          <a:prstGeom prst="rect">
            <a:avLst/>
          </a:prstGeom>
        </p:spPr>
        <p:txBody>
          <a:bodyPr lIns="0" tIns="0" rIns="0" bIns="0" rtlCol="0" anchor="t">
            <a:spAutoFit/>
          </a:bodyPr>
          <a:lstStyle/>
          <a:p>
            <a:pPr algn="just">
              <a:lnSpc>
                <a:spcPts val="2855"/>
              </a:lnSpc>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来自新加坡国立大学、南洋理工大学的学长学姐将全程陪同，分享他们的留学经验和学习技巧，帮助学员更好地适应留学生活。为学</a:t>
            </a:r>
            <a:r>
              <a:rPr lang="zh-CN" alt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生</a:t>
            </a: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良好习惯的养成以及学业发展的规划提供有益的建议和帮助。</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9" name="TextBox 19"/>
          <p:cNvSpPr txBox="1"/>
          <p:nvPr/>
        </p:nvSpPr>
        <p:spPr>
          <a:xfrm>
            <a:off x="2589758" y="6943804"/>
            <a:ext cx="7140129" cy="705993"/>
          </a:xfrm>
          <a:prstGeom prst="rect">
            <a:avLst/>
          </a:prstGeom>
        </p:spPr>
        <p:txBody>
          <a:bodyPr lIns="0" tIns="0" rIns="0" bIns="0" rtlCol="0" anchor="t">
            <a:spAutoFit/>
          </a:bodyPr>
          <a:lstStyle/>
          <a:p>
            <a:pPr algn="just">
              <a:lnSpc>
                <a:spcPts val="2855"/>
              </a:lnSpc>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新加坡是世界上最安全的国家，也是多元文化的熔炉。在这里，你可以感受到新加坡的独特文化和社会氛围，开阔视野。</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0" name="TextBox 20"/>
          <p:cNvSpPr txBox="1"/>
          <p:nvPr/>
        </p:nvSpPr>
        <p:spPr>
          <a:xfrm>
            <a:off x="1711298" y="2589578"/>
            <a:ext cx="878460" cy="619125"/>
          </a:xfrm>
          <a:prstGeom prst="rect">
            <a:avLst/>
          </a:prstGeom>
        </p:spPr>
        <p:txBody>
          <a:bodyPr lIns="0" tIns="0" rIns="0" bIns="0" rtlCol="0" anchor="t">
            <a:spAutoFit/>
          </a:bodyPr>
          <a:lstStyle/>
          <a:p>
            <a:pPr marL="0" lvl="0" indent="0" algn="l">
              <a:lnSpc>
                <a:spcPts val="4760"/>
              </a:lnSpc>
              <a:spcBef>
                <a:spcPct val="0"/>
              </a:spcBef>
            </a:pPr>
            <a:r>
              <a:rPr lang="en-US" sz="3965" b="1">
                <a:solidFill>
                  <a:srgbClr val="D66049"/>
                </a:solidFill>
                <a:latin typeface="思源黑体 2 Bold"/>
                <a:ea typeface="思源黑体 2 Bold"/>
                <a:cs typeface="思源黑体 2 Bold"/>
                <a:sym typeface="思源黑体 2 Bold"/>
              </a:rPr>
              <a:t>03 </a:t>
            </a:r>
            <a:endParaRPr lang="en-US" sz="3965" b="1">
              <a:solidFill>
                <a:srgbClr val="D66049"/>
              </a:solidFill>
              <a:latin typeface="思源黑体 2 Bold"/>
              <a:ea typeface="思源黑体 2 Bold"/>
              <a:cs typeface="思源黑体 2 Bold"/>
              <a:sym typeface="思源黑体 2 Bold"/>
            </a:endParaRPr>
          </a:p>
        </p:txBody>
      </p:sp>
      <p:sp>
        <p:nvSpPr>
          <p:cNvPr id="21" name="TextBox 21"/>
          <p:cNvSpPr txBox="1"/>
          <p:nvPr/>
        </p:nvSpPr>
        <p:spPr>
          <a:xfrm>
            <a:off x="1711298" y="5876282"/>
            <a:ext cx="878460" cy="619125"/>
          </a:xfrm>
          <a:prstGeom prst="rect">
            <a:avLst/>
          </a:prstGeom>
        </p:spPr>
        <p:txBody>
          <a:bodyPr lIns="0" tIns="0" rIns="0" bIns="0" rtlCol="0" anchor="t">
            <a:spAutoFit/>
          </a:bodyPr>
          <a:lstStyle/>
          <a:p>
            <a:pPr marL="0" lvl="0" indent="0" algn="l">
              <a:lnSpc>
                <a:spcPts val="4760"/>
              </a:lnSpc>
              <a:spcBef>
                <a:spcPct val="0"/>
              </a:spcBef>
            </a:pPr>
            <a:r>
              <a:rPr lang="en-US" sz="3965" b="1">
                <a:solidFill>
                  <a:srgbClr val="D66049"/>
                </a:solidFill>
                <a:latin typeface="思源黑体 2 Bold"/>
                <a:ea typeface="思源黑体 2 Bold"/>
                <a:cs typeface="思源黑体 2 Bold"/>
                <a:sym typeface="思源黑体 2 Bold"/>
              </a:rPr>
              <a:t>04</a:t>
            </a:r>
            <a:endParaRPr lang="en-US" sz="3965" b="1">
              <a:solidFill>
                <a:srgbClr val="D66049"/>
              </a:solidFill>
              <a:latin typeface="思源黑体 2 Bold"/>
              <a:ea typeface="思源黑体 2 Bold"/>
              <a:cs typeface="思源黑体 2 Bold"/>
              <a:sym typeface="思源黑体 2 Bold"/>
            </a:endParaRPr>
          </a:p>
        </p:txBody>
      </p:sp>
      <p:sp>
        <p:nvSpPr>
          <p:cNvPr id="22" name="TextBox 22"/>
          <p:cNvSpPr txBox="1"/>
          <p:nvPr/>
        </p:nvSpPr>
        <p:spPr>
          <a:xfrm>
            <a:off x="987992" y="645344"/>
            <a:ext cx="3405557" cy="747662"/>
          </a:xfrm>
          <a:prstGeom prst="rect">
            <a:avLst/>
          </a:prstGeom>
        </p:spPr>
        <p:txBody>
          <a:bodyPr lIns="0" tIns="0" rIns="0" bIns="0" rtlCol="0" anchor="t">
            <a:spAutoFit/>
          </a:bodyPr>
          <a:lstStyle/>
          <a:p>
            <a:pPr marL="0" lvl="0" indent="0" algn="l">
              <a:lnSpc>
                <a:spcPts val="5920"/>
              </a:lnSpc>
              <a:spcBef>
                <a:spcPct val="0"/>
              </a:spcBef>
            </a:pPr>
            <a:r>
              <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项目亮点</a:t>
            </a:r>
            <a:endPar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grpSp>
        <p:nvGrpSpPr>
          <p:cNvPr id="23" name="Group 23"/>
          <p:cNvGrpSpPr/>
          <p:nvPr/>
        </p:nvGrpSpPr>
        <p:grpSpPr>
          <a:xfrm rot="0">
            <a:off x="-16494" y="9376851"/>
            <a:ext cx="18320987" cy="951764"/>
            <a:chOff x="0" y="0"/>
            <a:chExt cx="4825281" cy="250670"/>
          </a:xfrm>
        </p:grpSpPr>
        <p:sp>
          <p:nvSpPr>
            <p:cNvPr id="24" name="Freeform 24"/>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25" name="TextBox 25"/>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26" name="TextBox 26"/>
          <p:cNvSpPr txBox="1"/>
          <p:nvPr/>
        </p:nvSpPr>
        <p:spPr>
          <a:xfrm>
            <a:off x="16036086"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项目申请</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7" name="TextBox 27"/>
          <p:cNvSpPr txBox="1"/>
          <p:nvPr/>
        </p:nvSpPr>
        <p:spPr>
          <a:xfrm>
            <a:off x="1126115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项目行程</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8" name="TextBox 28"/>
          <p:cNvSpPr txBox="1"/>
          <p:nvPr/>
        </p:nvSpPr>
        <p:spPr>
          <a:xfrm>
            <a:off x="648622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项目内容</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30" name="TextBox 27"/>
          <p:cNvSpPr txBox="1"/>
          <p:nvPr>
            <p:custDataLst>
              <p:tags r:id="rId5"/>
            </p:custDataLst>
          </p:nvPr>
        </p:nvSpPr>
        <p:spPr>
          <a:xfrm>
            <a:off x="1459230" y="9698355"/>
            <a:ext cx="1413510" cy="288290"/>
          </a:xfrm>
          <a:prstGeom prst="rect">
            <a:avLst/>
          </a:prstGeom>
        </p:spPr>
        <p:txBody>
          <a:bodyPr lIns="0" tIns="0" rIns="0" bIns="0" rtlCol="0" anchor="t">
            <a:noAutofit/>
          </a:bodyPr>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项目概述</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rot="0">
            <a:off x="13278408" y="0"/>
            <a:ext cx="5009592" cy="9376851"/>
            <a:chOff x="0" y="0"/>
            <a:chExt cx="1319399" cy="2469623"/>
          </a:xfrm>
        </p:grpSpPr>
        <p:sp>
          <p:nvSpPr>
            <p:cNvPr id="4" name="Freeform 4"/>
            <p:cNvSpPr/>
            <p:nvPr/>
          </p:nvSpPr>
          <p:spPr>
            <a:xfrm>
              <a:off x="0" y="0"/>
              <a:ext cx="1319399" cy="2469623"/>
            </a:xfrm>
            <a:custGeom>
              <a:avLst/>
              <a:gdLst/>
              <a:ahLst/>
              <a:cxnLst/>
              <a:rect l="l" t="t" r="r" b="b"/>
              <a:pathLst>
                <a:path w="1319399" h="2469623">
                  <a:moveTo>
                    <a:pt x="0" y="0"/>
                  </a:moveTo>
                  <a:lnTo>
                    <a:pt x="1319399" y="0"/>
                  </a:lnTo>
                  <a:lnTo>
                    <a:pt x="1319399" y="2469623"/>
                  </a:lnTo>
                  <a:lnTo>
                    <a:pt x="0" y="2469623"/>
                  </a:lnTo>
                  <a:close/>
                </a:path>
              </a:pathLst>
            </a:custGeom>
            <a:solidFill>
              <a:srgbClr val="D66049"/>
            </a:solidFill>
          </p:spPr>
        </p:sp>
        <p:sp>
          <p:nvSpPr>
            <p:cNvPr id="5" name="TextBox 5"/>
            <p:cNvSpPr txBox="1"/>
            <p:nvPr/>
          </p:nvSpPr>
          <p:spPr>
            <a:xfrm>
              <a:off x="0" y="-19050"/>
              <a:ext cx="1319399" cy="2488673"/>
            </a:xfrm>
            <a:prstGeom prst="rect">
              <a:avLst/>
            </a:prstGeom>
          </p:spPr>
          <p:txBody>
            <a:bodyPr lIns="50800" tIns="50800" rIns="50800" bIns="50800" rtlCol="0" anchor="ctr"/>
            <a:lstStyle/>
            <a:p>
              <a:pPr algn="ctr">
                <a:lnSpc>
                  <a:spcPts val="2160"/>
                </a:lnSpc>
              </a:pPr>
            </a:p>
          </p:txBody>
        </p:sp>
      </p:grpSp>
      <p:grpSp>
        <p:nvGrpSpPr>
          <p:cNvPr id="6" name="Group 6"/>
          <p:cNvGrpSpPr/>
          <p:nvPr/>
        </p:nvGrpSpPr>
        <p:grpSpPr>
          <a:xfrm rot="0">
            <a:off x="10566492" y="2247320"/>
            <a:ext cx="6472359" cy="2839030"/>
            <a:chOff x="0" y="0"/>
            <a:chExt cx="4872639" cy="2137330"/>
          </a:xfrm>
        </p:grpSpPr>
        <p:sp>
          <p:nvSpPr>
            <p:cNvPr id="7" name="Freeform 7"/>
            <p:cNvSpPr/>
            <p:nvPr/>
          </p:nvSpPr>
          <p:spPr>
            <a:xfrm>
              <a:off x="0" y="0"/>
              <a:ext cx="4872639" cy="2137393"/>
            </a:xfrm>
            <a:custGeom>
              <a:avLst/>
              <a:gdLst/>
              <a:ahLst/>
              <a:cxnLst/>
              <a:rect l="l" t="t" r="r" b="b"/>
              <a:pathLst>
                <a:path w="4872639" h="2137393">
                  <a:moveTo>
                    <a:pt x="0" y="0"/>
                  </a:moveTo>
                  <a:lnTo>
                    <a:pt x="4872639" y="0"/>
                  </a:lnTo>
                  <a:lnTo>
                    <a:pt x="4872639" y="2137393"/>
                  </a:lnTo>
                  <a:lnTo>
                    <a:pt x="0" y="2137393"/>
                  </a:lnTo>
                </a:path>
              </a:pathLst>
            </a:custGeom>
            <a:blipFill>
              <a:blip r:embed="rId3"/>
              <a:stretch>
                <a:fillRect t="-35515" b="-16370"/>
              </a:stretch>
            </a:blipFill>
          </p:spPr>
        </p:sp>
      </p:grpSp>
      <p:grpSp>
        <p:nvGrpSpPr>
          <p:cNvPr id="10" name="Group 10"/>
          <p:cNvGrpSpPr/>
          <p:nvPr/>
        </p:nvGrpSpPr>
        <p:grpSpPr>
          <a:xfrm rot="0">
            <a:off x="1028700" y="2247320"/>
            <a:ext cx="9537792" cy="2839030"/>
            <a:chOff x="0" y="0"/>
            <a:chExt cx="2512011" cy="747728"/>
          </a:xfrm>
        </p:grpSpPr>
        <p:sp>
          <p:nvSpPr>
            <p:cNvPr id="11" name="Freeform 11"/>
            <p:cNvSpPr/>
            <p:nvPr/>
          </p:nvSpPr>
          <p:spPr>
            <a:xfrm>
              <a:off x="0" y="0"/>
              <a:ext cx="2512011" cy="747728"/>
            </a:xfrm>
            <a:custGeom>
              <a:avLst/>
              <a:gdLst/>
              <a:ahLst/>
              <a:cxnLst/>
              <a:rect l="l" t="t" r="r" b="b"/>
              <a:pathLst>
                <a:path w="2512011" h="747728">
                  <a:moveTo>
                    <a:pt x="0" y="0"/>
                  </a:moveTo>
                  <a:lnTo>
                    <a:pt x="2512011" y="0"/>
                  </a:lnTo>
                  <a:lnTo>
                    <a:pt x="2512011" y="747728"/>
                  </a:lnTo>
                  <a:lnTo>
                    <a:pt x="0" y="747728"/>
                  </a:lnTo>
                  <a:close/>
                </a:path>
              </a:pathLst>
            </a:custGeom>
            <a:solidFill>
              <a:srgbClr val="D66049">
                <a:alpha val="13725"/>
              </a:srgbClr>
            </a:solidFill>
          </p:spPr>
        </p:sp>
        <p:sp>
          <p:nvSpPr>
            <p:cNvPr id="12" name="TextBox 12"/>
            <p:cNvSpPr txBox="1"/>
            <p:nvPr/>
          </p:nvSpPr>
          <p:spPr>
            <a:xfrm>
              <a:off x="0" y="-19050"/>
              <a:ext cx="2512011" cy="766778"/>
            </a:xfrm>
            <a:prstGeom prst="rect">
              <a:avLst/>
            </a:prstGeom>
          </p:spPr>
          <p:txBody>
            <a:bodyPr lIns="50800" tIns="50800" rIns="50800" bIns="50800" rtlCol="0" anchor="ctr"/>
            <a:lstStyle/>
            <a:p>
              <a:pPr algn="ctr">
                <a:lnSpc>
                  <a:spcPts val="2160"/>
                </a:lnSpc>
              </a:pPr>
            </a:p>
          </p:txBody>
        </p:sp>
      </p:grpSp>
      <p:grpSp>
        <p:nvGrpSpPr>
          <p:cNvPr id="13" name="Group 13"/>
          <p:cNvGrpSpPr/>
          <p:nvPr/>
        </p:nvGrpSpPr>
        <p:grpSpPr>
          <a:xfrm rot="0">
            <a:off x="1028700" y="5353050"/>
            <a:ext cx="9537792" cy="2839030"/>
            <a:chOff x="0" y="0"/>
            <a:chExt cx="2512011" cy="747728"/>
          </a:xfrm>
        </p:grpSpPr>
        <p:sp>
          <p:nvSpPr>
            <p:cNvPr id="14" name="Freeform 14"/>
            <p:cNvSpPr/>
            <p:nvPr/>
          </p:nvSpPr>
          <p:spPr>
            <a:xfrm>
              <a:off x="0" y="0"/>
              <a:ext cx="2512011" cy="747728"/>
            </a:xfrm>
            <a:custGeom>
              <a:avLst/>
              <a:gdLst/>
              <a:ahLst/>
              <a:cxnLst/>
              <a:rect l="l" t="t" r="r" b="b"/>
              <a:pathLst>
                <a:path w="2512011" h="747728">
                  <a:moveTo>
                    <a:pt x="0" y="0"/>
                  </a:moveTo>
                  <a:lnTo>
                    <a:pt x="2512011" y="0"/>
                  </a:lnTo>
                  <a:lnTo>
                    <a:pt x="2512011" y="747728"/>
                  </a:lnTo>
                  <a:lnTo>
                    <a:pt x="0" y="747728"/>
                  </a:lnTo>
                  <a:close/>
                </a:path>
              </a:pathLst>
            </a:custGeom>
            <a:solidFill>
              <a:srgbClr val="D66049">
                <a:alpha val="13725"/>
              </a:srgbClr>
            </a:solidFill>
          </p:spPr>
        </p:sp>
        <p:sp>
          <p:nvSpPr>
            <p:cNvPr id="15" name="TextBox 15"/>
            <p:cNvSpPr txBox="1"/>
            <p:nvPr/>
          </p:nvSpPr>
          <p:spPr>
            <a:xfrm>
              <a:off x="0" y="-19050"/>
              <a:ext cx="2512011" cy="766778"/>
            </a:xfrm>
            <a:prstGeom prst="rect">
              <a:avLst/>
            </a:prstGeom>
          </p:spPr>
          <p:txBody>
            <a:bodyPr lIns="50800" tIns="50800" rIns="50800" bIns="50800" rtlCol="0" anchor="ctr"/>
            <a:lstStyle/>
            <a:p>
              <a:pPr algn="ctr">
                <a:lnSpc>
                  <a:spcPts val="2160"/>
                </a:lnSpc>
              </a:pPr>
            </a:p>
          </p:txBody>
        </p:sp>
      </p:grpSp>
      <p:sp>
        <p:nvSpPr>
          <p:cNvPr id="16" name="TextBox 16"/>
          <p:cNvSpPr txBox="1"/>
          <p:nvPr/>
        </p:nvSpPr>
        <p:spPr>
          <a:xfrm>
            <a:off x="2589758" y="2961374"/>
            <a:ext cx="7140129" cy="560070"/>
          </a:xfrm>
          <a:prstGeom prst="rect">
            <a:avLst/>
          </a:prstGeom>
        </p:spPr>
        <p:txBody>
          <a:bodyPr lIns="0" tIns="0" rIns="0" bIns="0" rtlCol="0" anchor="t">
            <a:spAutoFit/>
          </a:bodyPr>
          <a:lstStyle/>
          <a:p>
            <a:pPr marL="0" lvl="0" indent="0" algn="just">
              <a:lnSpc>
                <a:spcPts val="4370"/>
              </a:lnSpc>
              <a:spcBef>
                <a:spcPct val="0"/>
              </a:spcBef>
            </a:pPr>
            <a:r>
              <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青年科学家沙龙｜新中科技产业孵化</a:t>
            </a:r>
            <a:endPar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7" name="TextBox 17"/>
          <p:cNvSpPr txBox="1"/>
          <p:nvPr/>
        </p:nvSpPr>
        <p:spPr>
          <a:xfrm>
            <a:off x="2589758" y="5863559"/>
            <a:ext cx="7140129" cy="560070"/>
          </a:xfrm>
          <a:prstGeom prst="rect">
            <a:avLst/>
          </a:prstGeom>
        </p:spPr>
        <p:txBody>
          <a:bodyPr lIns="0" tIns="0" rIns="0" bIns="0" rtlCol="0" anchor="t">
            <a:spAutoFit/>
          </a:bodyPr>
          <a:lstStyle/>
          <a:p>
            <a:pPr marL="0" lvl="0" indent="0" algn="just">
              <a:lnSpc>
                <a:spcPts val="4370"/>
              </a:lnSpc>
              <a:spcBef>
                <a:spcPct val="0"/>
              </a:spcBef>
            </a:pPr>
            <a:r>
              <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线上学术拓展巩固课程</a:t>
            </a:r>
            <a:endPar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8" name="TextBox 18"/>
          <p:cNvSpPr txBox="1"/>
          <p:nvPr/>
        </p:nvSpPr>
        <p:spPr>
          <a:xfrm>
            <a:off x="2589758" y="3580578"/>
            <a:ext cx="7140129" cy="705993"/>
          </a:xfrm>
          <a:prstGeom prst="rect">
            <a:avLst/>
          </a:prstGeom>
        </p:spPr>
        <p:txBody>
          <a:bodyPr lIns="0" tIns="0" rIns="0" bIns="0" rtlCol="0" anchor="t">
            <a:spAutoFit/>
          </a:bodyPr>
          <a:lstStyle/>
          <a:p>
            <a:pPr algn="just">
              <a:lnSpc>
                <a:spcPts val="2855"/>
              </a:lnSpc>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这是一个与未来科技近距离接触的机会。在科技产业孵化基地，学生们将与青年科学家面对面交流，感受科技创新的魅力</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9" name="TextBox 19"/>
          <p:cNvSpPr txBox="1"/>
          <p:nvPr/>
        </p:nvSpPr>
        <p:spPr>
          <a:xfrm>
            <a:off x="2589758" y="6489803"/>
            <a:ext cx="7140129" cy="1464310"/>
          </a:xfrm>
          <a:prstGeom prst="rect">
            <a:avLst/>
          </a:prstGeom>
        </p:spPr>
        <p:txBody>
          <a:bodyPr lIns="0" tIns="0" rIns="0" bIns="0" rtlCol="0" anchor="t">
            <a:spAutoFit/>
          </a:bodyPr>
          <a:lstStyle/>
          <a:p>
            <a:pPr algn="just">
              <a:lnSpc>
                <a:spcPts val="2855"/>
              </a:lnSpc>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为了进一步加强学生对课程内容的理解与应用，项目结束后设置为期三天的线上学术拓展课程。这一系列的线上课程不仅与之前的线下教学内容紧密衔接，而且在内容设计上更加注重深度与广度的结合，旨在确保学生们有效地巩固所学知识，并将其内化为自身的学术素养和实践能力。</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0" name="TextBox 20"/>
          <p:cNvSpPr txBox="1"/>
          <p:nvPr/>
        </p:nvSpPr>
        <p:spPr>
          <a:xfrm>
            <a:off x="1711298" y="3028049"/>
            <a:ext cx="878460" cy="619125"/>
          </a:xfrm>
          <a:prstGeom prst="rect">
            <a:avLst/>
          </a:prstGeom>
        </p:spPr>
        <p:txBody>
          <a:bodyPr lIns="0" tIns="0" rIns="0" bIns="0" rtlCol="0" anchor="t">
            <a:spAutoFit/>
          </a:bodyPr>
          <a:lstStyle/>
          <a:p>
            <a:pPr marL="0" lvl="0" indent="0" algn="l">
              <a:lnSpc>
                <a:spcPts val="4760"/>
              </a:lnSpc>
              <a:spcBef>
                <a:spcPct val="0"/>
              </a:spcBef>
            </a:pPr>
            <a:r>
              <a:rPr lang="en-US" sz="3965" b="1">
                <a:solidFill>
                  <a:srgbClr val="D66049"/>
                </a:solidFill>
                <a:latin typeface="思源黑体 2 Bold"/>
                <a:ea typeface="思源黑体 2 Bold"/>
                <a:cs typeface="思源黑体 2 Bold"/>
                <a:sym typeface="思源黑体 2 Bold"/>
              </a:rPr>
              <a:t>05</a:t>
            </a:r>
            <a:endParaRPr lang="en-US" sz="3965" b="1">
              <a:solidFill>
                <a:srgbClr val="D66049"/>
              </a:solidFill>
              <a:latin typeface="思源黑体 2 Bold"/>
              <a:ea typeface="思源黑体 2 Bold"/>
              <a:cs typeface="思源黑体 2 Bold"/>
              <a:sym typeface="思源黑体 2 Bold"/>
            </a:endParaRPr>
          </a:p>
        </p:txBody>
      </p:sp>
      <p:sp>
        <p:nvSpPr>
          <p:cNvPr id="21" name="TextBox 21"/>
          <p:cNvSpPr txBox="1"/>
          <p:nvPr/>
        </p:nvSpPr>
        <p:spPr>
          <a:xfrm>
            <a:off x="1711298" y="5854034"/>
            <a:ext cx="878460" cy="619125"/>
          </a:xfrm>
          <a:prstGeom prst="rect">
            <a:avLst/>
          </a:prstGeom>
        </p:spPr>
        <p:txBody>
          <a:bodyPr lIns="0" tIns="0" rIns="0" bIns="0" rtlCol="0" anchor="t">
            <a:spAutoFit/>
          </a:bodyPr>
          <a:lstStyle/>
          <a:p>
            <a:pPr marL="0" lvl="0" indent="0" algn="l">
              <a:lnSpc>
                <a:spcPts val="4760"/>
              </a:lnSpc>
              <a:spcBef>
                <a:spcPct val="0"/>
              </a:spcBef>
            </a:pPr>
            <a:r>
              <a:rPr lang="en-US" sz="3965" b="1">
                <a:solidFill>
                  <a:srgbClr val="D66049"/>
                </a:solidFill>
                <a:latin typeface="思源黑体 2 Bold"/>
                <a:ea typeface="思源黑体 2 Bold"/>
                <a:cs typeface="思源黑体 2 Bold"/>
                <a:sym typeface="思源黑体 2 Bold"/>
              </a:rPr>
              <a:t>06</a:t>
            </a:r>
            <a:endParaRPr lang="en-US" sz="3965" b="1">
              <a:solidFill>
                <a:srgbClr val="D66049"/>
              </a:solidFill>
              <a:latin typeface="思源黑体 2 Bold"/>
              <a:ea typeface="思源黑体 2 Bold"/>
              <a:cs typeface="思源黑体 2 Bold"/>
              <a:sym typeface="思源黑体 2 Bold"/>
            </a:endParaRPr>
          </a:p>
        </p:txBody>
      </p:sp>
      <p:sp>
        <p:nvSpPr>
          <p:cNvPr id="22" name="TextBox 22"/>
          <p:cNvSpPr txBox="1"/>
          <p:nvPr/>
        </p:nvSpPr>
        <p:spPr>
          <a:xfrm>
            <a:off x="987992" y="645344"/>
            <a:ext cx="3405557" cy="747662"/>
          </a:xfrm>
          <a:prstGeom prst="rect">
            <a:avLst/>
          </a:prstGeom>
        </p:spPr>
        <p:txBody>
          <a:bodyPr lIns="0" tIns="0" rIns="0" bIns="0" rtlCol="0" anchor="t">
            <a:spAutoFit/>
          </a:bodyPr>
          <a:lstStyle/>
          <a:p>
            <a:pPr marL="0" lvl="0" indent="0" algn="l">
              <a:lnSpc>
                <a:spcPts val="5920"/>
              </a:lnSpc>
              <a:spcBef>
                <a:spcPct val="0"/>
              </a:spcBef>
            </a:pPr>
            <a:r>
              <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项目亮点</a:t>
            </a:r>
            <a:endPar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grpSp>
        <p:nvGrpSpPr>
          <p:cNvPr id="23" name="Group 23"/>
          <p:cNvGrpSpPr/>
          <p:nvPr/>
        </p:nvGrpSpPr>
        <p:grpSpPr>
          <a:xfrm rot="0">
            <a:off x="-16494" y="9376851"/>
            <a:ext cx="18320987" cy="951764"/>
            <a:chOff x="0" y="0"/>
            <a:chExt cx="4825281" cy="250670"/>
          </a:xfrm>
        </p:grpSpPr>
        <p:sp>
          <p:nvSpPr>
            <p:cNvPr id="24" name="Freeform 24"/>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25" name="TextBox 25"/>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26" name="TextBox 26"/>
          <p:cNvSpPr txBox="1"/>
          <p:nvPr/>
        </p:nvSpPr>
        <p:spPr>
          <a:xfrm>
            <a:off x="16036086"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项目申请</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7" name="TextBox 27"/>
          <p:cNvSpPr txBox="1"/>
          <p:nvPr/>
        </p:nvSpPr>
        <p:spPr>
          <a:xfrm>
            <a:off x="1126115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项目行程</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8" name="TextBox 28"/>
          <p:cNvSpPr txBox="1"/>
          <p:nvPr/>
        </p:nvSpPr>
        <p:spPr>
          <a:xfrm>
            <a:off x="648622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项目内容</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29" name="TextBox 29"/>
          <p:cNvSpPr txBox="1"/>
          <p:nvPr/>
        </p:nvSpPr>
        <p:spPr>
          <a:xfrm>
            <a:off x="1711325" y="9698355"/>
            <a:ext cx="1394460" cy="276860"/>
          </a:xfrm>
          <a:prstGeom prst="rect">
            <a:avLst/>
          </a:prstGeom>
        </p:spPr>
        <p:txBody>
          <a:bodyPr wrap="square" lIns="0" tIns="0" rIns="0" bIns="0" rtlCol="0" anchor="t">
            <a:spAutoFit/>
          </a:bodyPr>
          <a:lstStyle/>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项目概述</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pic>
        <p:nvPicPr>
          <p:cNvPr id="30" name="图片 29"/>
          <p:cNvPicPr>
            <a:picLocks noChangeAspect="1"/>
          </p:cNvPicPr>
          <p:nvPr/>
        </p:nvPicPr>
        <p:blipFill>
          <a:blip r:embed="rId4"/>
          <a:srcRect r="10" b="34983"/>
          <a:stretch>
            <a:fillRect/>
          </a:stretch>
        </p:blipFill>
        <p:spPr>
          <a:xfrm>
            <a:off x="10515600" y="5351780"/>
            <a:ext cx="6523355" cy="283972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9144000" y="804672"/>
            <a:ext cx="9144000" cy="8263128"/>
            <a:chOff x="0" y="0"/>
            <a:chExt cx="13353610" cy="12067212"/>
          </a:xfrm>
        </p:grpSpPr>
        <p:sp>
          <p:nvSpPr>
            <p:cNvPr id="3" name="Freeform 3"/>
            <p:cNvSpPr/>
            <p:nvPr/>
          </p:nvSpPr>
          <p:spPr>
            <a:xfrm>
              <a:off x="0" y="0"/>
              <a:ext cx="13353610" cy="12067275"/>
            </a:xfrm>
            <a:custGeom>
              <a:avLst/>
              <a:gdLst/>
              <a:ahLst/>
              <a:cxnLst/>
              <a:rect l="l" t="t" r="r" b="b"/>
              <a:pathLst>
                <a:path w="13353610" h="12067275">
                  <a:moveTo>
                    <a:pt x="0" y="0"/>
                  </a:moveTo>
                  <a:lnTo>
                    <a:pt x="13353610" y="0"/>
                  </a:lnTo>
                  <a:lnTo>
                    <a:pt x="13353610" y="12067275"/>
                  </a:lnTo>
                  <a:lnTo>
                    <a:pt x="0" y="12067275"/>
                  </a:lnTo>
                </a:path>
              </a:pathLst>
            </a:custGeom>
            <a:blipFill>
              <a:blip r:embed="rId1"/>
              <a:stretch>
                <a:fillRect r="-35635"/>
              </a:stretch>
            </a:blipFill>
          </p:spPr>
        </p:sp>
      </p:grpSp>
      <p:grpSp>
        <p:nvGrpSpPr>
          <p:cNvPr id="4" name="Group 4"/>
          <p:cNvGrpSpPr/>
          <p:nvPr/>
        </p:nvGrpSpPr>
        <p:grpSpPr>
          <a:xfrm rot="0">
            <a:off x="1383945" y="2698494"/>
            <a:ext cx="11178893" cy="4795641"/>
            <a:chOff x="0" y="0"/>
            <a:chExt cx="2944235" cy="1263050"/>
          </a:xfrm>
        </p:grpSpPr>
        <p:sp>
          <p:nvSpPr>
            <p:cNvPr id="5" name="Freeform 5"/>
            <p:cNvSpPr/>
            <p:nvPr/>
          </p:nvSpPr>
          <p:spPr>
            <a:xfrm>
              <a:off x="0" y="0"/>
              <a:ext cx="2944235" cy="1263050"/>
            </a:xfrm>
            <a:custGeom>
              <a:avLst/>
              <a:gdLst/>
              <a:ahLst/>
              <a:cxnLst/>
              <a:rect l="l" t="t" r="r" b="b"/>
              <a:pathLst>
                <a:path w="2944235" h="1263050">
                  <a:moveTo>
                    <a:pt x="0" y="0"/>
                  </a:moveTo>
                  <a:lnTo>
                    <a:pt x="2944235" y="0"/>
                  </a:lnTo>
                  <a:lnTo>
                    <a:pt x="2944235" y="1263050"/>
                  </a:lnTo>
                  <a:lnTo>
                    <a:pt x="0" y="1263050"/>
                  </a:lnTo>
                  <a:close/>
                </a:path>
              </a:pathLst>
            </a:custGeom>
            <a:solidFill>
              <a:srgbClr val="D66049">
                <a:alpha val="86667"/>
              </a:srgbClr>
            </a:solidFill>
          </p:spPr>
        </p:sp>
        <p:sp>
          <p:nvSpPr>
            <p:cNvPr id="6" name="TextBox 6"/>
            <p:cNvSpPr txBox="1"/>
            <p:nvPr/>
          </p:nvSpPr>
          <p:spPr>
            <a:xfrm>
              <a:off x="0" y="0"/>
              <a:ext cx="2944235" cy="1263050"/>
            </a:xfrm>
            <a:prstGeom prst="rect">
              <a:avLst/>
            </a:prstGeom>
          </p:spPr>
          <p:txBody>
            <a:bodyPr lIns="50800" tIns="50800" rIns="50800" bIns="50800" rtlCol="0" anchor="ctr"/>
            <a:lstStyle/>
            <a:p>
              <a:pPr algn="ctr">
                <a:lnSpc>
                  <a:spcPts val="3000"/>
                </a:lnSpc>
              </a:pPr>
            </a:p>
          </p:txBody>
        </p:sp>
      </p:grpSp>
      <p:grpSp>
        <p:nvGrpSpPr>
          <p:cNvPr id="7" name="Group 7"/>
          <p:cNvGrpSpPr/>
          <p:nvPr/>
        </p:nvGrpSpPr>
        <p:grpSpPr>
          <a:xfrm rot="0">
            <a:off x="12103825" y="6074210"/>
            <a:ext cx="1125984" cy="618342"/>
            <a:chOff x="0" y="0"/>
            <a:chExt cx="1501311" cy="824456"/>
          </a:xfrm>
        </p:grpSpPr>
        <p:grpSp>
          <p:nvGrpSpPr>
            <p:cNvPr id="8" name="Group 8"/>
            <p:cNvGrpSpPr/>
            <p:nvPr/>
          </p:nvGrpSpPr>
          <p:grpSpPr>
            <a:xfrm rot="0">
              <a:off x="203140" y="0"/>
              <a:ext cx="79328" cy="7932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 name="Group 11"/>
            <p:cNvGrpSpPr/>
            <p:nvPr/>
          </p:nvGrpSpPr>
          <p:grpSpPr>
            <a:xfrm rot="0">
              <a:off x="0" y="0"/>
              <a:ext cx="79328" cy="7932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3" name="TextBox 1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4" name="Group 14"/>
            <p:cNvGrpSpPr/>
            <p:nvPr/>
          </p:nvGrpSpPr>
          <p:grpSpPr>
            <a:xfrm rot="0">
              <a:off x="609421" y="0"/>
              <a:ext cx="79328" cy="7932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7" name="Group 17"/>
            <p:cNvGrpSpPr/>
            <p:nvPr/>
          </p:nvGrpSpPr>
          <p:grpSpPr>
            <a:xfrm rot="0">
              <a:off x="406281" y="0"/>
              <a:ext cx="79328" cy="7932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9" name="TextBox 1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0" name="Group 20"/>
            <p:cNvGrpSpPr/>
            <p:nvPr/>
          </p:nvGrpSpPr>
          <p:grpSpPr>
            <a:xfrm rot="0">
              <a:off x="1015702" y="0"/>
              <a:ext cx="79328" cy="7932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 name="TextBox 2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3" name="Group 23"/>
            <p:cNvGrpSpPr/>
            <p:nvPr/>
          </p:nvGrpSpPr>
          <p:grpSpPr>
            <a:xfrm rot="0">
              <a:off x="812562" y="0"/>
              <a:ext cx="79328" cy="7932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5" name="TextBox 2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6" name="Group 26"/>
            <p:cNvGrpSpPr/>
            <p:nvPr/>
          </p:nvGrpSpPr>
          <p:grpSpPr>
            <a:xfrm rot="0">
              <a:off x="1421983" y="0"/>
              <a:ext cx="79328" cy="7932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8" name="TextBox 2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29" name="Group 29"/>
            <p:cNvGrpSpPr/>
            <p:nvPr/>
          </p:nvGrpSpPr>
          <p:grpSpPr>
            <a:xfrm rot="0">
              <a:off x="1218843" y="0"/>
              <a:ext cx="79328" cy="7932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1" name="TextBox 3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32" name="Group 32"/>
            <p:cNvGrpSpPr/>
            <p:nvPr/>
          </p:nvGrpSpPr>
          <p:grpSpPr>
            <a:xfrm rot="0">
              <a:off x="203140" y="186282"/>
              <a:ext cx="79328" cy="7932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4" name="TextBox 3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35" name="Group 35"/>
            <p:cNvGrpSpPr/>
            <p:nvPr/>
          </p:nvGrpSpPr>
          <p:grpSpPr>
            <a:xfrm rot="0">
              <a:off x="0" y="186282"/>
              <a:ext cx="79328" cy="79328"/>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7" name="TextBox 3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38" name="Group 38"/>
            <p:cNvGrpSpPr/>
            <p:nvPr/>
          </p:nvGrpSpPr>
          <p:grpSpPr>
            <a:xfrm rot="0">
              <a:off x="609421" y="186282"/>
              <a:ext cx="79328" cy="79328"/>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0" name="TextBox 4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41" name="Group 41"/>
            <p:cNvGrpSpPr/>
            <p:nvPr/>
          </p:nvGrpSpPr>
          <p:grpSpPr>
            <a:xfrm rot="0">
              <a:off x="406281" y="186282"/>
              <a:ext cx="79328" cy="7932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3" name="TextBox 4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44" name="Group 44"/>
            <p:cNvGrpSpPr/>
            <p:nvPr/>
          </p:nvGrpSpPr>
          <p:grpSpPr>
            <a:xfrm rot="0">
              <a:off x="1015702" y="186282"/>
              <a:ext cx="79328" cy="79328"/>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6" name="TextBox 4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47" name="Group 47"/>
            <p:cNvGrpSpPr/>
            <p:nvPr/>
          </p:nvGrpSpPr>
          <p:grpSpPr>
            <a:xfrm rot="0">
              <a:off x="812562" y="186282"/>
              <a:ext cx="79328" cy="79328"/>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9" name="TextBox 4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0" name="Group 50"/>
            <p:cNvGrpSpPr/>
            <p:nvPr/>
          </p:nvGrpSpPr>
          <p:grpSpPr>
            <a:xfrm rot="0">
              <a:off x="1421983" y="186282"/>
              <a:ext cx="79328" cy="79328"/>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2" name="TextBox 5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3" name="Group 53"/>
            <p:cNvGrpSpPr/>
            <p:nvPr/>
          </p:nvGrpSpPr>
          <p:grpSpPr>
            <a:xfrm rot="0">
              <a:off x="1218843" y="186282"/>
              <a:ext cx="79328" cy="79328"/>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5" name="TextBox 5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6" name="Group 56"/>
            <p:cNvGrpSpPr/>
            <p:nvPr/>
          </p:nvGrpSpPr>
          <p:grpSpPr>
            <a:xfrm rot="0">
              <a:off x="203140" y="372564"/>
              <a:ext cx="79328" cy="79328"/>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8" name="TextBox 5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59" name="Group 59"/>
            <p:cNvGrpSpPr/>
            <p:nvPr/>
          </p:nvGrpSpPr>
          <p:grpSpPr>
            <a:xfrm rot="0">
              <a:off x="0" y="372564"/>
              <a:ext cx="79328" cy="79328"/>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1" name="TextBox 6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62" name="Group 62"/>
            <p:cNvGrpSpPr/>
            <p:nvPr/>
          </p:nvGrpSpPr>
          <p:grpSpPr>
            <a:xfrm rot="0">
              <a:off x="609421" y="372564"/>
              <a:ext cx="79328" cy="79328"/>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4" name="TextBox 6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65" name="Group 65"/>
            <p:cNvGrpSpPr/>
            <p:nvPr/>
          </p:nvGrpSpPr>
          <p:grpSpPr>
            <a:xfrm rot="0">
              <a:off x="406281" y="372564"/>
              <a:ext cx="79328" cy="79328"/>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7" name="TextBox 6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68" name="Group 68"/>
            <p:cNvGrpSpPr/>
            <p:nvPr/>
          </p:nvGrpSpPr>
          <p:grpSpPr>
            <a:xfrm rot="0">
              <a:off x="1015702" y="372564"/>
              <a:ext cx="79328" cy="79328"/>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0" name="TextBox 7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71" name="Group 71"/>
            <p:cNvGrpSpPr/>
            <p:nvPr/>
          </p:nvGrpSpPr>
          <p:grpSpPr>
            <a:xfrm rot="0">
              <a:off x="812562" y="372564"/>
              <a:ext cx="79328" cy="79328"/>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3" name="TextBox 7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74" name="Group 74"/>
            <p:cNvGrpSpPr/>
            <p:nvPr/>
          </p:nvGrpSpPr>
          <p:grpSpPr>
            <a:xfrm rot="0">
              <a:off x="1421983" y="372564"/>
              <a:ext cx="79328" cy="79328"/>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6" name="TextBox 7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77" name="Group 77"/>
            <p:cNvGrpSpPr/>
            <p:nvPr/>
          </p:nvGrpSpPr>
          <p:grpSpPr>
            <a:xfrm rot="0">
              <a:off x="1218843" y="372564"/>
              <a:ext cx="79328" cy="79328"/>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9" name="TextBox 7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0" name="Group 80"/>
            <p:cNvGrpSpPr/>
            <p:nvPr/>
          </p:nvGrpSpPr>
          <p:grpSpPr>
            <a:xfrm rot="0">
              <a:off x="203140" y="558846"/>
              <a:ext cx="79328" cy="79328"/>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2" name="TextBox 8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3" name="Group 83"/>
            <p:cNvGrpSpPr/>
            <p:nvPr/>
          </p:nvGrpSpPr>
          <p:grpSpPr>
            <a:xfrm rot="0">
              <a:off x="0" y="558846"/>
              <a:ext cx="79328" cy="79328"/>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5" name="TextBox 8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6" name="Group 86"/>
            <p:cNvGrpSpPr/>
            <p:nvPr/>
          </p:nvGrpSpPr>
          <p:grpSpPr>
            <a:xfrm rot="0">
              <a:off x="609421" y="558846"/>
              <a:ext cx="79328" cy="79328"/>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88" name="TextBox 8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89" name="Group 89"/>
            <p:cNvGrpSpPr/>
            <p:nvPr/>
          </p:nvGrpSpPr>
          <p:grpSpPr>
            <a:xfrm rot="0">
              <a:off x="406281" y="558846"/>
              <a:ext cx="79328" cy="79328"/>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1" name="TextBox 9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92" name="Group 92"/>
            <p:cNvGrpSpPr/>
            <p:nvPr/>
          </p:nvGrpSpPr>
          <p:grpSpPr>
            <a:xfrm rot="0">
              <a:off x="1015702" y="558846"/>
              <a:ext cx="79328" cy="79328"/>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4" name="TextBox 9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95" name="Group 95"/>
            <p:cNvGrpSpPr/>
            <p:nvPr/>
          </p:nvGrpSpPr>
          <p:grpSpPr>
            <a:xfrm rot="0">
              <a:off x="812562" y="558846"/>
              <a:ext cx="79328" cy="79328"/>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7" name="TextBox 9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98" name="Group 98"/>
            <p:cNvGrpSpPr/>
            <p:nvPr/>
          </p:nvGrpSpPr>
          <p:grpSpPr>
            <a:xfrm rot="0">
              <a:off x="1421983" y="558846"/>
              <a:ext cx="79328" cy="79328"/>
              <a:chOff x="0" y="0"/>
              <a:chExt cx="812800" cy="812800"/>
            </a:xfrm>
          </p:grpSpPr>
          <p:sp>
            <p:nvSpPr>
              <p:cNvPr id="99" name="Freeform 9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0" name="TextBox 100"/>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01" name="Group 101"/>
            <p:cNvGrpSpPr/>
            <p:nvPr/>
          </p:nvGrpSpPr>
          <p:grpSpPr>
            <a:xfrm rot="0">
              <a:off x="1218843" y="558846"/>
              <a:ext cx="79328" cy="79328"/>
              <a:chOff x="0" y="0"/>
              <a:chExt cx="812800" cy="812800"/>
            </a:xfrm>
          </p:grpSpPr>
          <p:sp>
            <p:nvSpPr>
              <p:cNvPr id="102" name="Freeform 10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3" name="TextBox 103"/>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04" name="Group 104"/>
            <p:cNvGrpSpPr/>
            <p:nvPr/>
          </p:nvGrpSpPr>
          <p:grpSpPr>
            <a:xfrm rot="0">
              <a:off x="203140" y="745128"/>
              <a:ext cx="79328" cy="79328"/>
              <a:chOff x="0" y="0"/>
              <a:chExt cx="812800" cy="812800"/>
            </a:xfrm>
          </p:grpSpPr>
          <p:sp>
            <p:nvSpPr>
              <p:cNvPr id="105" name="Freeform 10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6" name="TextBox 106"/>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07" name="Group 107"/>
            <p:cNvGrpSpPr/>
            <p:nvPr/>
          </p:nvGrpSpPr>
          <p:grpSpPr>
            <a:xfrm rot="0">
              <a:off x="0" y="745128"/>
              <a:ext cx="79328" cy="79328"/>
              <a:chOff x="0" y="0"/>
              <a:chExt cx="812800" cy="812800"/>
            </a:xfrm>
          </p:grpSpPr>
          <p:sp>
            <p:nvSpPr>
              <p:cNvPr id="108" name="Freeform 10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9" name="TextBox 109"/>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0" name="Group 110"/>
            <p:cNvGrpSpPr/>
            <p:nvPr/>
          </p:nvGrpSpPr>
          <p:grpSpPr>
            <a:xfrm rot="0">
              <a:off x="609421" y="745128"/>
              <a:ext cx="79328" cy="79328"/>
              <a:chOff x="0" y="0"/>
              <a:chExt cx="812800" cy="812800"/>
            </a:xfrm>
          </p:grpSpPr>
          <p:sp>
            <p:nvSpPr>
              <p:cNvPr id="111" name="Freeform 1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2" name="TextBox 112"/>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3" name="Group 113"/>
            <p:cNvGrpSpPr/>
            <p:nvPr/>
          </p:nvGrpSpPr>
          <p:grpSpPr>
            <a:xfrm rot="0">
              <a:off x="406281" y="745128"/>
              <a:ext cx="79328" cy="79328"/>
              <a:chOff x="0" y="0"/>
              <a:chExt cx="812800" cy="812800"/>
            </a:xfrm>
          </p:grpSpPr>
          <p:sp>
            <p:nvSpPr>
              <p:cNvPr id="114" name="Freeform 1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5" name="TextBox 115"/>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6" name="Group 116"/>
            <p:cNvGrpSpPr/>
            <p:nvPr/>
          </p:nvGrpSpPr>
          <p:grpSpPr>
            <a:xfrm rot="0">
              <a:off x="1015702" y="745128"/>
              <a:ext cx="79328" cy="79328"/>
              <a:chOff x="0" y="0"/>
              <a:chExt cx="812800" cy="812800"/>
            </a:xfrm>
          </p:grpSpPr>
          <p:sp>
            <p:nvSpPr>
              <p:cNvPr id="117" name="Freeform 1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8" name="TextBox 118"/>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19" name="Group 119"/>
            <p:cNvGrpSpPr/>
            <p:nvPr/>
          </p:nvGrpSpPr>
          <p:grpSpPr>
            <a:xfrm rot="0">
              <a:off x="812562" y="745128"/>
              <a:ext cx="79328" cy="79328"/>
              <a:chOff x="0" y="0"/>
              <a:chExt cx="812800" cy="812800"/>
            </a:xfrm>
          </p:grpSpPr>
          <p:sp>
            <p:nvSpPr>
              <p:cNvPr id="120" name="Freeform 1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1" name="TextBox 121"/>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22" name="Group 122"/>
            <p:cNvGrpSpPr/>
            <p:nvPr/>
          </p:nvGrpSpPr>
          <p:grpSpPr>
            <a:xfrm rot="0">
              <a:off x="1421983" y="745128"/>
              <a:ext cx="79328" cy="79328"/>
              <a:chOff x="0" y="0"/>
              <a:chExt cx="812800" cy="812800"/>
            </a:xfrm>
          </p:grpSpPr>
          <p:sp>
            <p:nvSpPr>
              <p:cNvPr id="123" name="Freeform 1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4" name="TextBox 124"/>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nvGrpSpPr>
            <p:cNvPr id="125" name="Group 125"/>
            <p:cNvGrpSpPr/>
            <p:nvPr/>
          </p:nvGrpSpPr>
          <p:grpSpPr>
            <a:xfrm rot="0">
              <a:off x="1218843" y="745128"/>
              <a:ext cx="79328" cy="79328"/>
              <a:chOff x="0" y="0"/>
              <a:chExt cx="812800" cy="812800"/>
            </a:xfrm>
          </p:grpSpPr>
          <p:sp>
            <p:nvSpPr>
              <p:cNvPr id="126" name="Freeform 1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7" name="TextBox 127"/>
              <p:cNvSpPr txBox="1"/>
              <p:nvPr/>
            </p:nvSpPr>
            <p:spPr>
              <a:xfrm>
                <a:off x="76200" y="76200"/>
                <a:ext cx="660400" cy="660400"/>
              </a:xfrm>
              <a:prstGeom prst="rect">
                <a:avLst/>
              </a:prstGeom>
            </p:spPr>
            <p:txBody>
              <a:bodyPr lIns="19696" tIns="19696" rIns="19696" bIns="19696" rtlCol="0" anchor="ctr"/>
              <a:lstStyle/>
              <a:p>
                <a:pPr algn="ctr">
                  <a:lnSpc>
                    <a:spcPts val="3000"/>
                  </a:lnSpc>
                </a:pPr>
              </a:p>
            </p:txBody>
          </p:sp>
        </p:grpSp>
      </p:grpSp>
      <p:grpSp>
        <p:nvGrpSpPr>
          <p:cNvPr id="128" name="Group 128"/>
          <p:cNvGrpSpPr/>
          <p:nvPr/>
        </p:nvGrpSpPr>
        <p:grpSpPr>
          <a:xfrm rot="0">
            <a:off x="0" y="0"/>
            <a:ext cx="291137" cy="10287000"/>
            <a:chOff x="0" y="0"/>
            <a:chExt cx="76678" cy="2709333"/>
          </a:xfrm>
        </p:grpSpPr>
        <p:sp>
          <p:nvSpPr>
            <p:cNvPr id="129" name="Freeform 129"/>
            <p:cNvSpPr/>
            <p:nvPr/>
          </p:nvSpPr>
          <p:spPr>
            <a:xfrm>
              <a:off x="0" y="0"/>
              <a:ext cx="76678" cy="2709333"/>
            </a:xfrm>
            <a:custGeom>
              <a:avLst/>
              <a:gdLst/>
              <a:ahLst/>
              <a:cxnLst/>
              <a:rect l="l" t="t" r="r" b="b"/>
              <a:pathLst>
                <a:path w="76678" h="2709333">
                  <a:moveTo>
                    <a:pt x="0" y="0"/>
                  </a:moveTo>
                  <a:lnTo>
                    <a:pt x="76678" y="0"/>
                  </a:lnTo>
                  <a:lnTo>
                    <a:pt x="76678" y="2709333"/>
                  </a:lnTo>
                  <a:lnTo>
                    <a:pt x="0" y="2709333"/>
                  </a:lnTo>
                  <a:close/>
                </a:path>
              </a:pathLst>
            </a:custGeom>
            <a:solidFill>
              <a:srgbClr val="D66049"/>
            </a:solidFill>
          </p:spPr>
        </p:sp>
        <p:sp>
          <p:nvSpPr>
            <p:cNvPr id="130" name="TextBox 130"/>
            <p:cNvSpPr txBox="1"/>
            <p:nvPr/>
          </p:nvSpPr>
          <p:spPr>
            <a:xfrm>
              <a:off x="0" y="0"/>
              <a:ext cx="76678" cy="2709333"/>
            </a:xfrm>
            <a:prstGeom prst="rect">
              <a:avLst/>
            </a:prstGeom>
          </p:spPr>
          <p:txBody>
            <a:bodyPr lIns="50800" tIns="50800" rIns="50800" bIns="50800" rtlCol="0" anchor="ctr"/>
            <a:lstStyle/>
            <a:p>
              <a:pPr algn="ctr">
                <a:lnSpc>
                  <a:spcPts val="3000"/>
                </a:lnSpc>
              </a:pPr>
            </a:p>
          </p:txBody>
        </p:sp>
      </p:grpSp>
      <p:sp>
        <p:nvSpPr>
          <p:cNvPr id="131" name="TextBox 131"/>
          <p:cNvSpPr txBox="1"/>
          <p:nvPr/>
        </p:nvSpPr>
        <p:spPr>
          <a:xfrm>
            <a:off x="2442347" y="3885637"/>
            <a:ext cx="8085961" cy="1489075"/>
          </a:xfrm>
          <a:prstGeom prst="rect">
            <a:avLst/>
          </a:prstGeom>
        </p:spPr>
        <p:txBody>
          <a:bodyPr lIns="0" tIns="0" rIns="0" bIns="0" rtlCol="0" anchor="t">
            <a:spAutoFit/>
          </a:bodyPr>
          <a:lstStyle/>
          <a:p>
            <a:pPr algn="l">
              <a:lnSpc>
                <a:spcPts val="11615"/>
              </a:lnSpc>
            </a:pPr>
            <a:r>
              <a:rPr lang="en-US" sz="8800" b="1">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rPr>
              <a:t>02 项目内容</a:t>
            </a:r>
            <a:endParaRPr lang="en-US" sz="8800" b="1">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Bold" panose="020B0800000000000000" charset="-122"/>
            </a:endParaRPr>
          </a:p>
        </p:txBody>
      </p:sp>
      <p:sp>
        <p:nvSpPr>
          <p:cNvPr id="133" name="TextBox 132"/>
          <p:cNvSpPr txBox="1"/>
          <p:nvPr>
            <p:custDataLst>
              <p:tags r:id="rId2"/>
            </p:custDataLst>
          </p:nvPr>
        </p:nvSpPr>
        <p:spPr>
          <a:xfrm>
            <a:off x="2442347" y="5494037"/>
            <a:ext cx="8297520" cy="474345"/>
          </a:xfrm>
          <a:prstGeom prst="rect">
            <a:avLst/>
          </a:prstGeom>
        </p:spPr>
        <p:txBody>
          <a:bodyPr lIns="0" tIns="0" rIns="0" bIns="0" rtlCol="0" anchor="t">
            <a:spAutoFit/>
          </a:bodyPr>
          <a:lstStyle/>
          <a:p>
            <a:pPr algn="just">
              <a:lnSpc>
                <a:spcPts val="3700"/>
              </a:lnSpc>
            </a:pPr>
            <a:r>
              <a:rPr lang="en-US" sz="2200" b="1" spc="880">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Medium" panose="020B0600000000000000" charset="-122"/>
              </a:rPr>
              <a:t>2026</a:t>
            </a:r>
            <a:r>
              <a:rPr lang="zh-CN" altLang="en-US" sz="2200" b="1" spc="880">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Medium" panose="020B0600000000000000" charset="-122"/>
              </a:rPr>
              <a:t>新加坡</a:t>
            </a:r>
            <a:r>
              <a:rPr lang="en-US" sz="2200" b="1" spc="880">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Medium" panose="020B0600000000000000" charset="-122"/>
              </a:rPr>
              <a:t>南洋理工大学访学实训项目</a:t>
            </a:r>
            <a:endParaRPr lang="en-US" sz="2200" b="1" spc="880">
              <a:solidFill>
                <a:srgbClr val="FFFFFF"/>
              </a:solidFill>
              <a:latin typeface="思源黑体 CN Bold" panose="020B0800000000000000" charset="-122"/>
              <a:ea typeface="思源黑体 CN Bold" panose="020B0800000000000000" charset="-122"/>
              <a:cs typeface="思源黑体 CN Bold" panose="020B0800000000000000" charset="-122"/>
              <a:sym typeface="思源黑体 1 Medium" panose="020B0600000000000000"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6568972" y="2303151"/>
            <a:ext cx="11719028" cy="6163555"/>
            <a:chOff x="0" y="0"/>
            <a:chExt cx="3086493" cy="1623323"/>
          </a:xfrm>
        </p:grpSpPr>
        <p:sp>
          <p:nvSpPr>
            <p:cNvPr id="3" name="Freeform 3"/>
            <p:cNvSpPr/>
            <p:nvPr/>
          </p:nvSpPr>
          <p:spPr>
            <a:xfrm>
              <a:off x="0" y="0"/>
              <a:ext cx="3086493" cy="1623323"/>
            </a:xfrm>
            <a:custGeom>
              <a:avLst/>
              <a:gdLst/>
              <a:ahLst/>
              <a:cxnLst/>
              <a:rect l="l" t="t" r="r" b="b"/>
              <a:pathLst>
                <a:path w="3086493" h="1623323">
                  <a:moveTo>
                    <a:pt x="0" y="0"/>
                  </a:moveTo>
                  <a:lnTo>
                    <a:pt x="3086493" y="0"/>
                  </a:lnTo>
                  <a:lnTo>
                    <a:pt x="3086493" y="1623323"/>
                  </a:lnTo>
                  <a:lnTo>
                    <a:pt x="0" y="1623323"/>
                  </a:lnTo>
                  <a:close/>
                </a:path>
              </a:pathLst>
            </a:custGeom>
            <a:solidFill>
              <a:srgbClr val="D66049">
                <a:alpha val="18824"/>
              </a:srgbClr>
            </a:solidFill>
          </p:spPr>
        </p:sp>
        <p:sp>
          <p:nvSpPr>
            <p:cNvPr id="4" name="TextBox 4"/>
            <p:cNvSpPr txBox="1"/>
            <p:nvPr/>
          </p:nvSpPr>
          <p:spPr>
            <a:xfrm>
              <a:off x="0" y="-19050"/>
              <a:ext cx="3086493" cy="1642373"/>
            </a:xfrm>
            <a:prstGeom prst="rect">
              <a:avLst/>
            </a:prstGeom>
          </p:spPr>
          <p:txBody>
            <a:bodyPr lIns="50800" tIns="50800" rIns="50800" bIns="50800" rtlCol="0" anchor="ctr"/>
            <a:lstStyle/>
            <a:p>
              <a:pPr algn="ctr">
                <a:lnSpc>
                  <a:spcPts val="2160"/>
                </a:lnSpc>
              </a:pPr>
            </a:p>
          </p:txBody>
        </p:sp>
      </p:grpSp>
      <p:grpSp>
        <p:nvGrpSpPr>
          <p:cNvPr id="5" name="Group 5"/>
          <p:cNvGrpSpPr/>
          <p:nvPr/>
        </p:nvGrpSpPr>
        <p:grpSpPr>
          <a:xfrm rot="0">
            <a:off x="-32987" y="2303151"/>
            <a:ext cx="6601959" cy="6163555"/>
            <a:chOff x="0" y="0"/>
            <a:chExt cx="3403974" cy="3177932"/>
          </a:xfrm>
        </p:grpSpPr>
        <p:sp>
          <p:nvSpPr>
            <p:cNvPr id="6" name="Freeform 6"/>
            <p:cNvSpPr/>
            <p:nvPr/>
          </p:nvSpPr>
          <p:spPr>
            <a:xfrm>
              <a:off x="0" y="0"/>
              <a:ext cx="3403974" cy="3177995"/>
            </a:xfrm>
            <a:custGeom>
              <a:avLst/>
              <a:gdLst/>
              <a:ahLst/>
              <a:cxnLst/>
              <a:rect l="l" t="t" r="r" b="b"/>
              <a:pathLst>
                <a:path w="3403974" h="3177995">
                  <a:moveTo>
                    <a:pt x="0" y="0"/>
                  </a:moveTo>
                  <a:lnTo>
                    <a:pt x="3403974" y="0"/>
                  </a:lnTo>
                  <a:lnTo>
                    <a:pt x="3403974" y="3177995"/>
                  </a:lnTo>
                  <a:lnTo>
                    <a:pt x="0" y="3177995"/>
                  </a:lnTo>
                </a:path>
              </a:pathLst>
            </a:custGeom>
            <a:blipFill>
              <a:blip r:embed="rId1"/>
              <a:stretch>
                <a:fillRect l="-29489" t="-9877" r="-22326" b="-12081"/>
              </a:stretch>
            </a:blipFill>
          </p:spPr>
        </p:sp>
      </p:grpSp>
      <p:sp>
        <p:nvSpPr>
          <p:cNvPr id="7" name="Freeform 7"/>
          <p:cNvSpPr/>
          <p:nvPr/>
        </p:nvSpPr>
        <p:spPr>
          <a:xfrm>
            <a:off x="0" y="837977"/>
            <a:ext cx="747416" cy="396810"/>
          </a:xfrm>
          <a:custGeom>
            <a:avLst/>
            <a:gdLst/>
            <a:ahLst/>
            <a:cxnLst/>
            <a:rect l="l" t="t" r="r" b="b"/>
            <a:pathLst>
              <a:path w="747416" h="396810">
                <a:moveTo>
                  <a:pt x="0" y="0"/>
                </a:moveTo>
                <a:lnTo>
                  <a:pt x="747416" y="0"/>
                </a:lnTo>
                <a:lnTo>
                  <a:pt x="747416" y="396810"/>
                </a:lnTo>
                <a:lnTo>
                  <a:pt x="0" y="396810"/>
                </a:lnTo>
                <a:lnTo>
                  <a:pt x="0" y="0"/>
                </a:lnTo>
                <a:close/>
              </a:path>
            </a:pathLst>
          </a:custGeom>
          <a:blipFill>
            <a:blip r:embed="rId2"/>
            <a:stretch>
              <a:fillRect/>
            </a:stretch>
          </a:blipFill>
        </p:spPr>
      </p:sp>
      <p:grpSp>
        <p:nvGrpSpPr>
          <p:cNvPr id="8" name="Group 8"/>
          <p:cNvGrpSpPr/>
          <p:nvPr/>
        </p:nvGrpSpPr>
        <p:grpSpPr>
          <a:xfrm rot="0">
            <a:off x="17864246" y="2303151"/>
            <a:ext cx="440248" cy="6163555"/>
            <a:chOff x="0" y="0"/>
            <a:chExt cx="115950" cy="1623323"/>
          </a:xfrm>
        </p:grpSpPr>
        <p:sp>
          <p:nvSpPr>
            <p:cNvPr id="9" name="Freeform 9"/>
            <p:cNvSpPr/>
            <p:nvPr/>
          </p:nvSpPr>
          <p:spPr>
            <a:xfrm>
              <a:off x="0" y="0"/>
              <a:ext cx="115950" cy="1623323"/>
            </a:xfrm>
            <a:custGeom>
              <a:avLst/>
              <a:gdLst/>
              <a:ahLst/>
              <a:cxnLst/>
              <a:rect l="l" t="t" r="r" b="b"/>
              <a:pathLst>
                <a:path w="115950" h="1623323">
                  <a:moveTo>
                    <a:pt x="0" y="0"/>
                  </a:moveTo>
                  <a:lnTo>
                    <a:pt x="115950" y="0"/>
                  </a:lnTo>
                  <a:lnTo>
                    <a:pt x="115950" y="1623323"/>
                  </a:lnTo>
                  <a:lnTo>
                    <a:pt x="0" y="1623323"/>
                  </a:lnTo>
                  <a:close/>
                </a:path>
              </a:pathLst>
            </a:custGeom>
            <a:solidFill>
              <a:srgbClr val="D66049"/>
            </a:solidFill>
          </p:spPr>
        </p:sp>
        <p:sp>
          <p:nvSpPr>
            <p:cNvPr id="10" name="TextBox 10"/>
            <p:cNvSpPr txBox="1"/>
            <p:nvPr/>
          </p:nvSpPr>
          <p:spPr>
            <a:xfrm>
              <a:off x="0" y="-19050"/>
              <a:ext cx="115950" cy="1642373"/>
            </a:xfrm>
            <a:prstGeom prst="rect">
              <a:avLst/>
            </a:prstGeom>
          </p:spPr>
          <p:txBody>
            <a:bodyPr lIns="50800" tIns="50800" rIns="50800" bIns="50800" rtlCol="0" anchor="ctr"/>
            <a:lstStyle/>
            <a:p>
              <a:pPr algn="ctr">
                <a:lnSpc>
                  <a:spcPts val="2160"/>
                </a:lnSpc>
              </a:pPr>
            </a:p>
          </p:txBody>
        </p:sp>
      </p:grpSp>
      <p:sp>
        <p:nvSpPr>
          <p:cNvPr id="11" name="TextBox 11"/>
          <p:cNvSpPr txBox="1"/>
          <p:nvPr/>
        </p:nvSpPr>
        <p:spPr>
          <a:xfrm>
            <a:off x="7279410" y="3722244"/>
            <a:ext cx="9798333" cy="2928620"/>
          </a:xfrm>
          <a:prstGeom prst="rect">
            <a:avLst/>
          </a:prstGeom>
        </p:spPr>
        <p:txBody>
          <a:bodyPr lIns="0" tIns="0" rIns="0" bIns="0" rtlCol="0" anchor="t">
            <a:spAutoFit/>
          </a:bodyPr>
          <a:lstStyle/>
          <a:p>
            <a:pPr algn="just">
              <a:lnSpc>
                <a:spcPts val="2855"/>
              </a:lnSpc>
            </a:pPr>
            <a:r>
              <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新加坡国立大学（National University of Singapore，简称NUS）是新加坡历史最悠久、最具国际声誉的顶尖大学，成立于1905年。作为亚洲领先的高等学府，NUS以其卓越的学术研究、创新教育和全球化视野著称。学校提供广泛的本科、硕士和博士课程，涵盖工程、科学、医学、商学、法律、人文社科等多个领域，并与全球顶尖高校和科研机构保持紧密合作。NUS拥有世界一流的师资力量和先进的研究设施，致力于培养具有全球竞争力的创新型人才。在2026年QS世界大学排名中，NUS位列全球第8名，连续多年稳居亚洲大学榜首。其主校区位于肯特岗，校园环境优美，设施完善，吸引了来自世界各地的优秀学生和学者。NUS注重跨学科研究和产学研结合，为新加坡乃至全球的科技进步和社会发展作出了重要贡献。</a:t>
            </a:r>
            <a:endParaRPr lang="en-US" sz="1700">
              <a:solidFill>
                <a:srgbClr val="262626"/>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2" name="TextBox 12"/>
          <p:cNvSpPr txBox="1"/>
          <p:nvPr/>
        </p:nvSpPr>
        <p:spPr>
          <a:xfrm>
            <a:off x="7279410" y="2855103"/>
            <a:ext cx="5149076" cy="560070"/>
          </a:xfrm>
          <a:prstGeom prst="rect">
            <a:avLst/>
          </a:prstGeom>
        </p:spPr>
        <p:txBody>
          <a:bodyPr lIns="0" tIns="0" rIns="0" bIns="0" rtlCol="0" anchor="t">
            <a:spAutoFit/>
          </a:bodyPr>
          <a:lstStyle/>
          <a:p>
            <a:pPr algn="l">
              <a:lnSpc>
                <a:spcPts val="4370"/>
              </a:lnSpc>
            </a:pPr>
            <a:r>
              <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新加坡国立大学</a:t>
            </a:r>
            <a:endParaRPr lang="en-US" sz="2800" b="1">
              <a:solidFill>
                <a:srgbClr val="262626"/>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13" name="TextBox 13"/>
          <p:cNvSpPr txBox="1"/>
          <p:nvPr/>
        </p:nvSpPr>
        <p:spPr>
          <a:xfrm>
            <a:off x="987992" y="645344"/>
            <a:ext cx="6661460" cy="747662"/>
          </a:xfrm>
          <a:prstGeom prst="rect">
            <a:avLst/>
          </a:prstGeom>
        </p:spPr>
        <p:txBody>
          <a:bodyPr lIns="0" tIns="0" rIns="0" bIns="0" rtlCol="0" anchor="t">
            <a:spAutoFit/>
          </a:bodyPr>
          <a:lstStyle/>
          <a:p>
            <a:pPr marL="0" lvl="0" indent="0" algn="l">
              <a:lnSpc>
                <a:spcPts val="5920"/>
              </a:lnSpc>
              <a:spcBef>
                <a:spcPct val="0"/>
              </a:spcBef>
            </a:pPr>
            <a:r>
              <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高校参访交流</a:t>
            </a:r>
            <a:endParaRPr lang="en-US" sz="4935" b="1">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grpSp>
        <p:nvGrpSpPr>
          <p:cNvPr id="14" name="Group 14"/>
          <p:cNvGrpSpPr/>
          <p:nvPr/>
        </p:nvGrpSpPr>
        <p:grpSpPr>
          <a:xfrm rot="0">
            <a:off x="-16494" y="9376851"/>
            <a:ext cx="18320987" cy="951764"/>
            <a:chOff x="0" y="0"/>
            <a:chExt cx="4825281" cy="250670"/>
          </a:xfrm>
        </p:grpSpPr>
        <p:sp>
          <p:nvSpPr>
            <p:cNvPr id="15" name="Freeform 15"/>
            <p:cNvSpPr/>
            <p:nvPr/>
          </p:nvSpPr>
          <p:spPr>
            <a:xfrm>
              <a:off x="0" y="0"/>
              <a:ext cx="4825281" cy="250670"/>
            </a:xfrm>
            <a:custGeom>
              <a:avLst/>
              <a:gdLst/>
              <a:ahLst/>
              <a:cxnLst/>
              <a:rect l="l" t="t" r="r" b="b"/>
              <a:pathLst>
                <a:path w="4825281" h="250670">
                  <a:moveTo>
                    <a:pt x="0" y="0"/>
                  </a:moveTo>
                  <a:lnTo>
                    <a:pt x="4825281" y="0"/>
                  </a:lnTo>
                  <a:lnTo>
                    <a:pt x="4825281" y="250670"/>
                  </a:lnTo>
                  <a:lnTo>
                    <a:pt x="0" y="250670"/>
                  </a:lnTo>
                  <a:close/>
                </a:path>
              </a:pathLst>
            </a:custGeom>
            <a:solidFill>
              <a:srgbClr val="D9D9D9">
                <a:alpha val="42745"/>
              </a:srgbClr>
            </a:solidFill>
            <a:ln cap="sq">
              <a:noFill/>
              <a:prstDash val="solid"/>
              <a:miter/>
            </a:ln>
          </p:spPr>
        </p:sp>
        <p:sp>
          <p:nvSpPr>
            <p:cNvPr id="16" name="TextBox 16"/>
            <p:cNvSpPr txBox="1"/>
            <p:nvPr/>
          </p:nvSpPr>
          <p:spPr>
            <a:xfrm>
              <a:off x="0" y="-19050"/>
              <a:ext cx="4825281" cy="269720"/>
            </a:xfrm>
            <a:prstGeom prst="rect">
              <a:avLst/>
            </a:prstGeom>
          </p:spPr>
          <p:txBody>
            <a:bodyPr lIns="50800" tIns="50800" rIns="50800" bIns="50800" rtlCol="0" anchor="ctr"/>
            <a:lstStyle/>
            <a:p>
              <a:pPr marL="0" lvl="0" indent="0" algn="ctr">
                <a:lnSpc>
                  <a:spcPts val="2160"/>
                </a:lnSpc>
                <a:spcBef>
                  <a:spcPct val="0"/>
                </a:spcBef>
              </a:pPr>
            </a:p>
          </p:txBody>
        </p:sp>
      </p:grpSp>
      <p:sp>
        <p:nvSpPr>
          <p:cNvPr id="17" name="TextBox 17"/>
          <p:cNvSpPr txBox="1"/>
          <p:nvPr/>
        </p:nvSpPr>
        <p:spPr>
          <a:xfrm>
            <a:off x="16036086"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项目申请</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8" name="TextBox 18"/>
          <p:cNvSpPr txBox="1"/>
          <p:nvPr/>
        </p:nvSpPr>
        <p:spPr>
          <a:xfrm>
            <a:off x="11261157"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项目行程</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19" name="TextBox 19"/>
          <p:cNvSpPr txBox="1"/>
          <p:nvPr/>
        </p:nvSpPr>
        <p:spPr>
          <a:xfrm>
            <a:off x="6280785" y="9661525"/>
            <a:ext cx="1367155" cy="313690"/>
          </a:xfrm>
          <a:prstGeom prst="rect">
            <a:avLst/>
          </a:prstGeom>
        </p:spPr>
        <p:txBody>
          <a:bodyPr lIns="0" tIns="0" rIns="0" bIns="0" rtlCol="0" anchor="t">
            <a:noAutofit/>
          </a:bodyPr>
          <a:lstStyle/>
          <a:p>
            <a:pPr marL="0" lvl="0" indent="0" algn="ctr">
              <a:lnSpc>
                <a:spcPts val="2160"/>
              </a:lnSpc>
              <a:spcBef>
                <a:spcPct val="0"/>
              </a:spcBef>
            </a:pPr>
            <a:r>
              <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rPr>
              <a:t>项目内容</a:t>
            </a:r>
            <a:endParaRPr lang="en-US" sz="1800" b="1" spc="486">
              <a:solidFill>
                <a:srgbClr val="100F0D"/>
              </a:solidFill>
              <a:latin typeface="思源黑体 CN Bold" panose="020B0800000000000000" charset="-122"/>
              <a:ea typeface="思源黑体 CN Bold" panose="020B0800000000000000" charset="-122"/>
              <a:cs typeface="思源黑体 1 Bold" panose="020B0800000000000000" charset="-122"/>
              <a:sym typeface="思源黑体 1 Bold" panose="020B0800000000000000" charset="-122"/>
            </a:endParaRPr>
          </a:p>
        </p:txBody>
      </p:sp>
      <p:sp>
        <p:nvSpPr>
          <p:cNvPr id="20" name="TextBox 20"/>
          <p:cNvSpPr txBox="1"/>
          <p:nvPr/>
        </p:nvSpPr>
        <p:spPr>
          <a:xfrm>
            <a:off x="1711298" y="9698575"/>
            <a:ext cx="1161306" cy="266700"/>
          </a:xfrm>
          <a:prstGeom prst="rect">
            <a:avLst/>
          </a:prstGeom>
        </p:spPr>
        <p:txBody>
          <a:bodyPr lIns="0" tIns="0" rIns="0" bIns="0" rtlCol="0" anchor="t">
            <a:spAutoFit/>
          </a:bodyPr>
          <a:lstStyle/>
          <a:p>
            <a:pPr marL="0" lvl="0" indent="0" algn="ctr">
              <a:lnSpc>
                <a:spcPts val="2160"/>
              </a:lnSpc>
              <a:spcBef>
                <a:spcPct val="0"/>
              </a:spcBef>
            </a:pPr>
            <a:r>
              <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项目概述</a:t>
            </a:r>
            <a:endParaRPr lang="en-US" sz="1800" spc="486">
              <a:solidFill>
                <a:srgbClr val="100F0D"/>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TABLE_ENDDRAG_ORIGIN_RECT" val="1235*331"/>
  <p:tag name="TABLE_ENDDRAG_RECT" val="77*129*1235*331"/>
  <p:tag name="KSO_WM_BEAUTIFY_FLAG" val=""/>
</p:tagLst>
</file>

<file path=ppt/tags/tag21.xml><?xml version="1.0" encoding="utf-8"?>
<p:tagLst xmlns:p="http://schemas.openxmlformats.org/presentationml/2006/main">
  <p:tag name="TABLE_ENDDRAG_ORIGIN_RECT" val="1235*241"/>
  <p:tag name="TABLE_ENDDRAG_RECT" val="77*467*1235*241"/>
  <p:tag name="KSO_WM_BEAUTIFY_FLAG" val=""/>
</p:tagLst>
</file>

<file path=ppt/tags/tag22.xml><?xml version="1.0" encoding="utf-8"?>
<p:tagLst xmlns:p="http://schemas.openxmlformats.org/presentationml/2006/main">
  <p:tag name="TABLE_ENDDRAG_ORIGIN_RECT" val="1241*572"/>
  <p:tag name="TABLE_ENDDRAG_RECT" val="96*135*1241*572"/>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8812</Words>
  <Application>WPS 演示</Application>
  <PresentationFormat>On-screen Show (4:3)</PresentationFormat>
  <Paragraphs>639</Paragraphs>
  <Slides>26</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26</vt:i4>
      </vt:variant>
    </vt:vector>
  </HeadingPairs>
  <TitlesOfParts>
    <vt:vector size="43" baseType="lpstr">
      <vt:lpstr>Arial</vt:lpstr>
      <vt:lpstr>宋体</vt:lpstr>
      <vt:lpstr>Wingdings</vt:lpstr>
      <vt:lpstr>思源黑体 CN Bold</vt:lpstr>
      <vt:lpstr>思源黑体 1 Bold</vt:lpstr>
      <vt:lpstr>黑体</vt:lpstr>
      <vt:lpstr>思源黑体 2 Bold</vt:lpstr>
      <vt:lpstr>Arimo Bold</vt:lpstr>
      <vt:lpstr>思源黑体 1 Medium</vt:lpstr>
      <vt:lpstr>思源黑体 1</vt:lpstr>
      <vt:lpstr>Calibri</vt:lpstr>
      <vt:lpstr>微软雅黑</vt:lpstr>
      <vt:lpstr>Arial Unicode MS</vt:lpstr>
      <vt:lpstr>Arial</vt:lpstr>
      <vt:lpstr>思源黑体 CN Regular</vt:lpstr>
      <vt:lpstr>等线</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新加坡名校访学-人文社科类</dc:title>
  <dc:creator/>
  <cp:lastModifiedBy>莱萨</cp:lastModifiedBy>
  <cp:revision>22</cp:revision>
  <dcterms:created xsi:type="dcterms:W3CDTF">2025-03-11T04:48:00Z</dcterms:created>
  <dcterms:modified xsi:type="dcterms:W3CDTF">2025-09-25T07:32:35Z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036C35A862284EF1A5F0CDCB201BAC49_13</vt:lpwstr>
  </property>
  <property fmtid="{D5CDD505-2E9C-101B-9397-08002B2CF9AE}" pid="3" name="KSOProductBuildVer">
    <vt:lpwstr>2052-12.1.0.23125</vt:lpwstr>
  </property>
</Properties>
</file>